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6858000" cx="12192000"/>
  <p:notesSz cx="6858000" cy="9144000"/>
  <p:embeddedFontLst>
    <p:embeddedFont>
      <p:font typeface="Libre Franklin Medium"/>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8" roundtripDataSignature="AMtx7miy3GHfOJADbkjcT7NC3Xl7Db5tC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426272C-1AA9-46AC-8A3D-9F88E783DA5F}">
  <a:tblStyle styleId="{7426272C-1AA9-46AC-8A3D-9F88E783DA5F}"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LibreFranklinMedium-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ibreFranklinMedium-italic.fntdata"/><Relationship Id="rId25" Type="http://schemas.openxmlformats.org/officeDocument/2006/relationships/font" Target="fonts/LibreFranklinMedium-bold.fntdata"/><Relationship Id="rId28" Type="http://customschemas.google.com/relationships/presentationmetadata" Target="metadata"/><Relationship Id="rId27" Type="http://schemas.openxmlformats.org/officeDocument/2006/relationships/font" Target="fonts/LibreFranklinMedium-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5468a71db7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 name="Google Shape;94;g15468a71db7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g15468a71db7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2" name="Google Shape;272;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3" name="Google Shape;293;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 name="Google Shape;325;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6" name="Google Shape;326;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 name="Google Shape;365;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6" name="Google Shape;366;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2" name="Google Shape;412;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3" name="Google Shape;413;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1" name="Google Shape;461;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2" name="Google Shape;462;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4" name="Google Shape;50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5" name="Google Shape;505;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6" name="Google Shape;52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0" name="Google Shape;540;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 name="Google Shape;10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 name="Google Shape;102;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 name="Google Shape;113;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 name="Google Shape;133;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8" name="Google Shape;17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98" name="Google Shape;198;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3" name="Google Shape;223;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 name="Google Shape;244;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5" name="Google Shape;245;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tart 2">
  <p:cSld name="Cover -Start 2">
    <p:spTree>
      <p:nvGrpSpPr>
        <p:cNvPr id="15" name="Shape 15"/>
        <p:cNvGrpSpPr/>
        <p:nvPr/>
      </p:nvGrpSpPr>
      <p:grpSpPr>
        <a:xfrm>
          <a:off x="0" y="0"/>
          <a:ext cx="0" cy="0"/>
          <a:chOff x="0" y="0"/>
          <a:chExt cx="0" cy="0"/>
        </a:xfrm>
      </p:grpSpPr>
      <p:sp>
        <p:nvSpPr>
          <p:cNvPr id="16" name="Google Shape;16;p20"/>
          <p:cNvSpPr/>
          <p:nvPr/>
        </p:nvSpPr>
        <p:spPr>
          <a:xfrm rot="10800000">
            <a:off x="5340428" y="2"/>
            <a:ext cx="6851573" cy="6851573"/>
          </a:xfrm>
          <a:prstGeom prst="rtTriangle">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99"/>
              <a:buFont typeface="Arial"/>
              <a:buNone/>
            </a:pPr>
            <a:r>
              <a:t/>
            </a:r>
            <a:endParaRPr b="0" i="0" sz="2099" u="none" cap="none" strike="noStrike">
              <a:solidFill>
                <a:schemeClr val="lt1"/>
              </a:solidFill>
              <a:latin typeface="Calibri"/>
              <a:ea typeface="Calibri"/>
              <a:cs typeface="Calibri"/>
              <a:sym typeface="Calibri"/>
            </a:endParaRPr>
          </a:p>
        </p:txBody>
      </p:sp>
      <p:sp>
        <p:nvSpPr>
          <p:cNvPr id="17" name="Google Shape;17;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20"/>
          <p:cNvSpPr/>
          <p:nvPr>
            <p:ph idx="2" type="pic"/>
          </p:nvPr>
        </p:nvSpPr>
        <p:spPr>
          <a:xfrm>
            <a:off x="3060702" y="3"/>
            <a:ext cx="9131298" cy="6851573"/>
          </a:xfrm>
          <a:prstGeom prst="rect">
            <a:avLst/>
          </a:prstGeom>
          <a:solidFill>
            <a:schemeClr val="lt1"/>
          </a:solid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9" name="Shape 59"/>
        <p:cNvGrpSpPr/>
        <p:nvPr/>
      </p:nvGrpSpPr>
      <p:grpSpPr>
        <a:xfrm>
          <a:off x="0" y="0"/>
          <a:ext cx="0" cy="0"/>
          <a:chOff x="0" y="0"/>
          <a:chExt cx="0" cy="0"/>
        </a:xfrm>
      </p:grpSpPr>
      <p:sp>
        <p:nvSpPr>
          <p:cNvPr id="60" name="Google Shape;60;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ank">
  <p:cSld name="3_Blank">
    <p:bg>
      <p:bgPr>
        <a:solidFill>
          <a:srgbClr val="27496D"/>
        </a:solidFill>
      </p:bgPr>
    </p:bg>
    <p:spTree>
      <p:nvGrpSpPr>
        <p:cNvPr id="64" name="Shape 64"/>
        <p:cNvGrpSpPr/>
        <p:nvPr/>
      </p:nvGrpSpPr>
      <p:grpSpPr>
        <a:xfrm>
          <a:off x="0" y="0"/>
          <a:ext cx="0" cy="0"/>
          <a:chOff x="0" y="0"/>
          <a:chExt cx="0" cy="0"/>
        </a:xfrm>
      </p:grpSpPr>
      <p:sp>
        <p:nvSpPr>
          <p:cNvPr id="65" name="Google Shape;65;p30"/>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 name="Shape 66"/>
        <p:cNvGrpSpPr/>
        <p:nvPr/>
      </p:nvGrpSpPr>
      <p:grpSpPr>
        <a:xfrm>
          <a:off x="0" y="0"/>
          <a:ext cx="0" cy="0"/>
          <a:chOff x="0" y="0"/>
          <a:chExt cx="0" cy="0"/>
        </a:xfrm>
      </p:grpSpPr>
      <p:sp>
        <p:nvSpPr>
          <p:cNvPr id="67" name="Google Shape;67;p3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3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9" name="Google Shape;69;p3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0" name="Google Shape;70;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3" name="Shape 73"/>
        <p:cNvGrpSpPr/>
        <p:nvPr/>
      </p:nvGrpSpPr>
      <p:grpSpPr>
        <a:xfrm>
          <a:off x="0" y="0"/>
          <a:ext cx="0" cy="0"/>
          <a:chOff x="0" y="0"/>
          <a:chExt cx="0" cy="0"/>
        </a:xfrm>
      </p:grpSpPr>
      <p:sp>
        <p:nvSpPr>
          <p:cNvPr id="74" name="Google Shape;74;p3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32"/>
          <p:cNvSpPr/>
          <p:nvPr>
            <p:ph idx="2" type="pic"/>
          </p:nvPr>
        </p:nvSpPr>
        <p:spPr>
          <a:xfrm>
            <a:off x="5183188" y="987425"/>
            <a:ext cx="6172200" cy="4873625"/>
          </a:xfrm>
          <a:prstGeom prst="rect">
            <a:avLst/>
          </a:prstGeom>
          <a:noFill/>
          <a:ln>
            <a:noFill/>
          </a:ln>
        </p:spPr>
      </p:sp>
      <p:sp>
        <p:nvSpPr>
          <p:cNvPr id="76" name="Google Shape;76;p3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7" name="Google Shape;77;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0" name="Shape 80"/>
        <p:cNvGrpSpPr/>
        <p:nvPr/>
      </p:nvGrpSpPr>
      <p:grpSpPr>
        <a:xfrm>
          <a:off x="0" y="0"/>
          <a:ext cx="0" cy="0"/>
          <a:chOff x="0" y="0"/>
          <a:chExt cx="0" cy="0"/>
        </a:xfrm>
      </p:grpSpPr>
      <p:sp>
        <p:nvSpPr>
          <p:cNvPr id="81" name="Google Shape;81;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3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 name="Shape 86"/>
        <p:cNvGrpSpPr/>
        <p:nvPr/>
      </p:nvGrpSpPr>
      <p:grpSpPr>
        <a:xfrm>
          <a:off x="0" y="0"/>
          <a:ext cx="0" cy="0"/>
          <a:chOff x="0" y="0"/>
          <a:chExt cx="0" cy="0"/>
        </a:xfrm>
      </p:grpSpPr>
      <p:sp>
        <p:nvSpPr>
          <p:cNvPr id="87" name="Google Shape;87;p3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3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2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2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 name="Google Shape;22;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type="blank">
  <p:cSld name="BLANK">
    <p:bg>
      <p:bgPr>
        <a:solidFill>
          <a:srgbClr val="142850"/>
        </a:solidFill>
      </p:bgPr>
    </p:bg>
    <p:spTree>
      <p:nvGrpSpPr>
        <p:cNvPr id="25" name="Shape 25"/>
        <p:cNvGrpSpPr/>
        <p:nvPr/>
      </p:nvGrpSpPr>
      <p:grpSpPr>
        <a:xfrm>
          <a:off x="0" y="0"/>
          <a:ext cx="0" cy="0"/>
          <a:chOff x="0" y="0"/>
          <a:chExt cx="0" cy="0"/>
        </a:xfrm>
      </p:grpSpPr>
      <p:sp>
        <p:nvSpPr>
          <p:cNvPr id="26" name="Google Shape;26;p22"/>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EAEAEA"/>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cSld name="2_Blank">
    <p:bg>
      <p:bgPr>
        <a:solidFill>
          <a:schemeClr val="lt1"/>
        </a:solidFill>
      </p:bgPr>
    </p:bg>
    <p:spTree>
      <p:nvGrpSpPr>
        <p:cNvPr id="27" name="Shape 27"/>
        <p:cNvGrpSpPr/>
        <p:nvPr/>
      </p:nvGrpSpPr>
      <p:grpSpPr>
        <a:xfrm>
          <a:off x="0" y="0"/>
          <a:ext cx="0" cy="0"/>
          <a:chOff x="0" y="0"/>
          <a:chExt cx="0" cy="0"/>
        </a:xfrm>
      </p:grpSpPr>
      <p:sp>
        <p:nvSpPr>
          <p:cNvPr id="28" name="Google Shape;28;p23"/>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bg>
      <p:bgPr>
        <a:solidFill>
          <a:srgbClr val="00A8CC"/>
        </a:solidFill>
      </p:bgPr>
    </p:bg>
    <p:spTree>
      <p:nvGrpSpPr>
        <p:cNvPr id="29" name="Shape 29"/>
        <p:cNvGrpSpPr/>
        <p:nvPr/>
      </p:nvGrpSpPr>
      <p:grpSpPr>
        <a:xfrm>
          <a:off x="0" y="0"/>
          <a:ext cx="0" cy="0"/>
          <a:chOff x="0" y="0"/>
          <a:chExt cx="0" cy="0"/>
        </a:xfrm>
      </p:grpSpPr>
      <p:sp>
        <p:nvSpPr>
          <p:cNvPr id="30" name="Google Shape;30;p24"/>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 name="Shape 31"/>
        <p:cNvGrpSpPr/>
        <p:nvPr/>
      </p:nvGrpSpPr>
      <p:grpSpPr>
        <a:xfrm>
          <a:off x="0" y="0"/>
          <a:ext cx="0" cy="0"/>
          <a:chOff x="0" y="0"/>
          <a:chExt cx="0" cy="0"/>
        </a:xfrm>
      </p:grpSpPr>
      <p:sp>
        <p:nvSpPr>
          <p:cNvPr id="32" name="Google Shape;32;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2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7" name="Shape 37"/>
        <p:cNvGrpSpPr/>
        <p:nvPr/>
      </p:nvGrpSpPr>
      <p:grpSpPr>
        <a:xfrm>
          <a:off x="0" y="0"/>
          <a:ext cx="0" cy="0"/>
          <a:chOff x="0" y="0"/>
          <a:chExt cx="0" cy="0"/>
        </a:xfrm>
      </p:grpSpPr>
      <p:sp>
        <p:nvSpPr>
          <p:cNvPr id="38" name="Google Shape;38;p2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0" name="Google Shape;40;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3" name="Shape 43"/>
        <p:cNvGrpSpPr/>
        <p:nvPr/>
      </p:nvGrpSpPr>
      <p:grpSpPr>
        <a:xfrm>
          <a:off x="0" y="0"/>
          <a:ext cx="0" cy="0"/>
          <a:chOff x="0" y="0"/>
          <a:chExt cx="0" cy="0"/>
        </a:xfrm>
      </p:grpSpPr>
      <p:sp>
        <p:nvSpPr>
          <p:cNvPr id="44" name="Google Shape;44;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2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2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0" name="Shape 50"/>
        <p:cNvGrpSpPr/>
        <p:nvPr/>
      </p:nvGrpSpPr>
      <p:grpSpPr>
        <a:xfrm>
          <a:off x="0" y="0"/>
          <a:ext cx="0" cy="0"/>
          <a:chOff x="0" y="0"/>
          <a:chExt cx="0" cy="0"/>
        </a:xfrm>
      </p:grpSpPr>
      <p:sp>
        <p:nvSpPr>
          <p:cNvPr id="51" name="Google Shape;51;p2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3" name="Google Shape;53;p2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2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5" name="Google Shape;55;p2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18.png"/><Relationship Id="rId5" Type="http://schemas.openxmlformats.org/officeDocument/2006/relationships/image" Target="../media/image21.jpg"/><Relationship Id="rId6"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9.jpg"/><Relationship Id="rId4" Type="http://schemas.openxmlformats.org/officeDocument/2006/relationships/hyperlink" Target="https://lifepal.co.id/media/buku-tabungan/" TargetMode="External"/><Relationship Id="rId5" Type="http://schemas.openxmlformats.org/officeDocument/2006/relationships/image" Target="../media/image23.png"/><Relationship Id="rId6"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6.jpg"/><Relationship Id="rId4" Type="http://schemas.openxmlformats.org/officeDocument/2006/relationships/image" Target="../media/image15.png"/><Relationship Id="rId5"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9.jpg"/><Relationship Id="rId4" Type="http://schemas.openxmlformats.org/officeDocument/2006/relationships/image" Target="../media/image15.png"/><Relationship Id="rId9" Type="http://schemas.openxmlformats.org/officeDocument/2006/relationships/image" Target="../media/image33.png"/><Relationship Id="rId5" Type="http://schemas.openxmlformats.org/officeDocument/2006/relationships/image" Target="../media/image27.png"/><Relationship Id="rId6" Type="http://schemas.openxmlformats.org/officeDocument/2006/relationships/image" Target="../media/image31.png"/><Relationship Id="rId7" Type="http://schemas.openxmlformats.org/officeDocument/2006/relationships/image" Target="../media/image30.png"/><Relationship Id="rId8"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1.jpg"/><Relationship Id="rId5"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0.jpg"/><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g15468a71db7_0_1"/>
          <p:cNvSpPr/>
          <p:nvPr>
            <p:ph idx="2" type="pic"/>
          </p:nvPr>
        </p:nvSpPr>
        <p:spPr>
          <a:xfrm>
            <a:off x="3060702" y="3"/>
            <a:ext cx="9131400" cy="6851700"/>
          </a:xfrm>
          <a:prstGeom prst="rect">
            <a:avLst/>
          </a:prstGeom>
        </p:spPr>
      </p:sp>
      <p:pic>
        <p:nvPicPr>
          <p:cNvPr id="98" name="Google Shape;98;g15468a71db7_0_1"/>
          <p:cNvPicPr preferRelativeResize="0"/>
          <p:nvPr/>
        </p:nvPicPr>
        <p:blipFill rotWithShape="1">
          <a:blip r:embed="rId3">
            <a:alphaModFix/>
          </a:blip>
          <a:srcRect b="89" l="0" r="0" t="0"/>
          <a:stretch/>
        </p:blipFill>
        <p:spPr>
          <a:xfrm>
            <a:off x="0" y="0"/>
            <a:ext cx="12192000" cy="6851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3" name="Shape 273"/>
        <p:cNvGrpSpPr/>
        <p:nvPr/>
      </p:nvGrpSpPr>
      <p:grpSpPr>
        <a:xfrm>
          <a:off x="0" y="0"/>
          <a:ext cx="0" cy="0"/>
          <a:chOff x="0" y="0"/>
          <a:chExt cx="0" cy="0"/>
        </a:xfrm>
      </p:grpSpPr>
      <p:pic>
        <p:nvPicPr>
          <p:cNvPr id="274" name="Google Shape;274;p10"/>
          <p:cNvPicPr preferRelativeResize="0"/>
          <p:nvPr/>
        </p:nvPicPr>
        <p:blipFill rotWithShape="1">
          <a:blip r:embed="rId3">
            <a:alphaModFix/>
          </a:blip>
          <a:srcRect b="15301" l="35181" r="3895" t="29335"/>
          <a:stretch/>
        </p:blipFill>
        <p:spPr>
          <a:xfrm>
            <a:off x="200892" y="1056064"/>
            <a:ext cx="7427874" cy="3796725"/>
          </a:xfrm>
          <a:prstGeom prst="rect">
            <a:avLst/>
          </a:prstGeom>
          <a:noFill/>
          <a:ln>
            <a:noFill/>
          </a:ln>
        </p:spPr>
      </p:pic>
      <p:sp>
        <p:nvSpPr>
          <p:cNvPr id="275" name="Google Shape;275;p10"/>
          <p:cNvSpPr/>
          <p:nvPr/>
        </p:nvSpPr>
        <p:spPr>
          <a:xfrm>
            <a:off x="4618299" y="130088"/>
            <a:ext cx="7573701" cy="440945"/>
          </a:xfrm>
          <a:prstGeom prst="rect">
            <a:avLst/>
          </a:prstGeom>
          <a:solidFill>
            <a:srgbClr val="03A1B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6" name="Google Shape;276;p10"/>
          <p:cNvSpPr/>
          <p:nvPr/>
        </p:nvSpPr>
        <p:spPr>
          <a:xfrm>
            <a:off x="-11575" y="-49066"/>
            <a:ext cx="5105864"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7" name="Google Shape;277;p10"/>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78" name="Google Shape;278;p10"/>
          <p:cNvSpPr txBox="1"/>
          <p:nvPr/>
        </p:nvSpPr>
        <p:spPr>
          <a:xfrm>
            <a:off x="358815" y="130088"/>
            <a:ext cx="4199548"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Libre Franklin Medium"/>
                <a:ea typeface="Libre Franklin Medium"/>
                <a:cs typeface="Libre Franklin Medium"/>
                <a:sym typeface="Libre Franklin Medium"/>
              </a:rPr>
              <a:t>PERTANYAAN 501g</a:t>
            </a:r>
            <a:endParaRPr b="0" i="0" sz="1400" u="none" cap="none" strike="noStrike">
              <a:solidFill>
                <a:srgbClr val="000000"/>
              </a:solidFill>
              <a:latin typeface="Arial"/>
              <a:ea typeface="Arial"/>
              <a:cs typeface="Arial"/>
              <a:sym typeface="Arial"/>
            </a:endParaRPr>
          </a:p>
        </p:txBody>
      </p:sp>
      <p:sp>
        <p:nvSpPr>
          <p:cNvPr id="279" name="Google Shape;279;p10"/>
          <p:cNvSpPr txBox="1"/>
          <p:nvPr/>
        </p:nvSpPr>
        <p:spPr>
          <a:xfrm>
            <a:off x="8542117" y="141663"/>
            <a:ext cx="333751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chemeClr val="lt1"/>
                </a:solidFill>
                <a:latin typeface="Calibri"/>
                <a:ea typeface="Calibri"/>
                <a:cs typeface="Calibri"/>
                <a:sym typeface="Calibri"/>
              </a:rPr>
              <a:t>lihat buku pedoman halaman 119</a:t>
            </a:r>
            <a:endParaRPr b="0" i="0" sz="1400" u="none" cap="none" strike="noStrike">
              <a:solidFill>
                <a:srgbClr val="000000"/>
              </a:solidFill>
              <a:latin typeface="Arial"/>
              <a:ea typeface="Arial"/>
              <a:cs typeface="Arial"/>
              <a:sym typeface="Arial"/>
            </a:endParaRPr>
          </a:p>
        </p:txBody>
      </p:sp>
      <p:sp>
        <p:nvSpPr>
          <p:cNvPr id="280" name="Google Shape;280;p10"/>
          <p:cNvSpPr/>
          <p:nvPr/>
        </p:nvSpPr>
        <p:spPr>
          <a:xfrm>
            <a:off x="284557" y="5026629"/>
            <a:ext cx="8587594" cy="1224550"/>
          </a:xfrm>
          <a:prstGeom prst="rect">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281" name="Google Shape;281;p10"/>
          <p:cNvSpPr txBox="1"/>
          <p:nvPr/>
        </p:nvSpPr>
        <p:spPr>
          <a:xfrm>
            <a:off x="356914" y="5173961"/>
            <a:ext cx="8515237" cy="107721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Arial"/>
              <a:buNone/>
            </a:pPr>
            <a:r>
              <a:rPr b="0" i="0" lang="en-US" sz="1600" u="none" cap="none" strike="noStrike">
                <a:solidFill>
                  <a:schemeClr val="dk1"/>
                </a:solidFill>
                <a:highlight>
                  <a:srgbClr val="FFFFFF"/>
                </a:highlight>
                <a:latin typeface="Calibri"/>
                <a:ea typeface="Calibri"/>
                <a:cs typeface="Calibri"/>
                <a:sym typeface="Calibri"/>
              </a:rPr>
              <a:t>Keluarga menerima program subsidi LPG jika:</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chemeClr val="dk1"/>
              </a:buClr>
              <a:buSzPts val="1600"/>
              <a:buFont typeface="Calibri"/>
              <a:buAutoNum type="arabicPeriod"/>
            </a:pPr>
            <a:r>
              <a:rPr b="0" i="0" lang="en-US" sz="1600" u="none" cap="none" strike="noStrike">
                <a:solidFill>
                  <a:schemeClr val="dk1"/>
                </a:solidFill>
                <a:highlight>
                  <a:srgbClr val="FFFFFF"/>
                </a:highlight>
                <a:latin typeface="Calibri"/>
                <a:ea typeface="Calibri"/>
                <a:cs typeface="Calibri"/>
                <a:sym typeface="Calibri"/>
              </a:rPr>
              <a:t>Keluarga/anggota keluarga dalam satu tahun terakhir menggunakan gas 3 kg</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chemeClr val="dk1"/>
              </a:buClr>
              <a:buSzPts val="1600"/>
              <a:buFont typeface="Calibri"/>
              <a:buAutoNum type="arabicPeriod"/>
            </a:pPr>
            <a:r>
              <a:rPr b="0" i="0" lang="en-US" sz="1600" u="none" cap="none" strike="noStrike">
                <a:solidFill>
                  <a:schemeClr val="dk1"/>
                </a:solidFill>
                <a:highlight>
                  <a:srgbClr val="FFFFFF"/>
                </a:highlight>
                <a:latin typeface="Calibri"/>
                <a:ea typeface="Calibri"/>
                <a:cs typeface="Calibri"/>
                <a:sym typeface="Calibri"/>
              </a:rPr>
              <a:t>Apabila rincian 308 terisi kode “04” bahan bakar utama untuk memasak adalah Gas Elpiji 3 kg</a:t>
            </a:r>
            <a:endParaRPr b="0" i="0" sz="1400" u="none" cap="none" strike="noStrike">
              <a:solidFill>
                <a:srgbClr val="000000"/>
              </a:solidFill>
              <a:latin typeface="Arial"/>
              <a:ea typeface="Arial"/>
              <a:cs typeface="Arial"/>
              <a:sym typeface="Arial"/>
            </a:endParaRPr>
          </a:p>
          <a:p>
            <a:pPr indent="-241300" lvl="0" marL="342900" marR="0" rtl="0" algn="just">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highlight>
                <a:srgbClr val="FFFFFF"/>
              </a:highlight>
              <a:latin typeface="Calibri"/>
              <a:ea typeface="Calibri"/>
              <a:cs typeface="Calibri"/>
              <a:sym typeface="Calibri"/>
            </a:endParaRPr>
          </a:p>
        </p:txBody>
      </p:sp>
      <p:sp>
        <p:nvSpPr>
          <p:cNvPr id="282" name="Google Shape;282;p10"/>
          <p:cNvSpPr/>
          <p:nvPr/>
        </p:nvSpPr>
        <p:spPr>
          <a:xfrm>
            <a:off x="284557" y="4452303"/>
            <a:ext cx="3237322" cy="300214"/>
          </a:xfrm>
          <a:prstGeom prst="rect">
            <a:avLst/>
          </a:prstGeom>
          <a:solidFill>
            <a:srgbClr val="00A8CC">
              <a:alpha val="3647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83" name="Google Shape;283;p10"/>
          <p:cNvGrpSpPr/>
          <p:nvPr/>
        </p:nvGrpSpPr>
        <p:grpSpPr>
          <a:xfrm>
            <a:off x="7672383" y="962852"/>
            <a:ext cx="4318725" cy="3803013"/>
            <a:chOff x="7672383" y="1048577"/>
            <a:chExt cx="4318725" cy="3803013"/>
          </a:xfrm>
        </p:grpSpPr>
        <p:sp>
          <p:nvSpPr>
            <p:cNvPr id="284" name="Google Shape;284;p10"/>
            <p:cNvSpPr/>
            <p:nvPr/>
          </p:nvSpPr>
          <p:spPr>
            <a:xfrm>
              <a:off x="8203473" y="1299195"/>
              <a:ext cx="3787635" cy="3552395"/>
            </a:xfrm>
            <a:prstGeom prst="rect">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5" name="Google Shape;285;p10"/>
            <p:cNvSpPr/>
            <p:nvPr/>
          </p:nvSpPr>
          <p:spPr>
            <a:xfrm>
              <a:off x="7672383" y="1048577"/>
              <a:ext cx="1062182" cy="437309"/>
            </a:xfrm>
            <a:prstGeom prst="roundRect">
              <a:avLst>
                <a:gd fmla="val 50000" name="adj"/>
              </a:avLst>
            </a:prstGeom>
            <a:solidFill>
              <a:srgbClr val="01A5B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6" name="Google Shape;286;p10"/>
            <p:cNvSpPr txBox="1"/>
            <p:nvPr/>
          </p:nvSpPr>
          <p:spPr>
            <a:xfrm>
              <a:off x="7886701" y="1088739"/>
              <a:ext cx="70987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501g</a:t>
              </a:r>
              <a:endParaRPr b="0" i="0" sz="1400" u="none" cap="none" strike="noStrike">
                <a:solidFill>
                  <a:srgbClr val="000000"/>
                </a:solidFill>
                <a:latin typeface="Arial"/>
                <a:ea typeface="Arial"/>
                <a:cs typeface="Arial"/>
                <a:sym typeface="Arial"/>
              </a:endParaRPr>
            </a:p>
          </p:txBody>
        </p:sp>
        <p:sp>
          <p:nvSpPr>
            <p:cNvPr id="287" name="Google Shape;287;p10"/>
            <p:cNvSpPr txBox="1"/>
            <p:nvPr/>
          </p:nvSpPr>
          <p:spPr>
            <a:xfrm>
              <a:off x="9053665" y="1471635"/>
              <a:ext cx="2153731"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3A1B3"/>
                  </a:solidFill>
                  <a:latin typeface="Calibri"/>
                  <a:ea typeface="Calibri"/>
                  <a:cs typeface="Calibri"/>
                  <a:sym typeface="Calibri"/>
                </a:rPr>
                <a:t>Program Subsidi LPG</a:t>
              </a:r>
              <a:endParaRPr b="0" i="0" sz="1400" u="none" cap="none" strike="noStrike">
                <a:solidFill>
                  <a:srgbClr val="000000"/>
                </a:solidFill>
                <a:latin typeface="Arial"/>
                <a:ea typeface="Arial"/>
                <a:cs typeface="Arial"/>
                <a:sym typeface="Arial"/>
              </a:endParaRPr>
            </a:p>
          </p:txBody>
        </p:sp>
        <p:sp>
          <p:nvSpPr>
            <p:cNvPr id="288" name="Google Shape;288;p10"/>
            <p:cNvSpPr txBox="1"/>
            <p:nvPr/>
          </p:nvSpPr>
          <p:spPr>
            <a:xfrm>
              <a:off x="8587528" y="1898891"/>
              <a:ext cx="3043646" cy="28007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highlight>
                    <a:srgbClr val="FFFFFF"/>
                  </a:highlight>
                  <a:latin typeface="Calibri"/>
                  <a:ea typeface="Calibri"/>
                  <a:cs typeface="Calibri"/>
                  <a:sym typeface="Calibri"/>
                </a:rPr>
                <a:t>LPG tertentu menurut Peraturan Menteri ESDM Nomor 13 Tahun 2018 adalah LPG yang mempunyai kekhususan karena kondisi tertentu seperti penggunanya, dan penggunaannya, kemasannya, volume dan/atau harganya yang masih harus diberikan subsidi. Pendistribusian LPG tertentu untuk rumah tangga, usaha mikro, dan nelayan kecil. </a:t>
              </a:r>
              <a:endParaRPr b="0" i="0" sz="1600" u="none" cap="none" strike="noStrike">
                <a:solidFill>
                  <a:schemeClr val="dk1"/>
                </a:solidFill>
                <a:latin typeface="Calibri"/>
                <a:ea typeface="Calibri"/>
                <a:cs typeface="Calibri"/>
                <a:sym typeface="Calibri"/>
              </a:endParaRPr>
            </a:p>
          </p:txBody>
        </p:sp>
      </p:grpSp>
      <p:pic>
        <p:nvPicPr>
          <p:cNvPr id="289" name="Google Shape;289;p10"/>
          <p:cNvPicPr preferRelativeResize="0"/>
          <p:nvPr/>
        </p:nvPicPr>
        <p:blipFill rotWithShape="1">
          <a:blip r:embed="rId4">
            <a:alphaModFix/>
          </a:blip>
          <a:srcRect b="10185" l="0" r="0" t="0"/>
          <a:stretch/>
        </p:blipFill>
        <p:spPr>
          <a:xfrm>
            <a:off x="9124799" y="5016483"/>
            <a:ext cx="2782643" cy="1380152"/>
          </a:xfrm>
          <a:prstGeom prst="rect">
            <a:avLst/>
          </a:prstGeom>
          <a:solidFill>
            <a:srgbClr val="000000"/>
          </a:solidFill>
          <a:ln cap="sq" cmpd="sng" w="88900">
            <a:solidFill>
              <a:srgbClr val="0C7B93"/>
            </a:solidFill>
            <a:prstDash val="solid"/>
            <a:miter lim="800000"/>
            <a:headEnd len="sm" w="sm" type="none"/>
            <a:tailEnd len="sm" w="sm" type="none"/>
          </a:ln>
          <a:effectLst>
            <a:outerShdw blurRad="254000" rotWithShape="0" algn="bl" dir="2700000" dist="190500" sy="90000">
              <a:srgbClr val="000000">
                <a:alpha val="4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294" name="Shape 294"/>
        <p:cNvGrpSpPr/>
        <p:nvPr/>
      </p:nvGrpSpPr>
      <p:grpSpPr>
        <a:xfrm>
          <a:off x="0" y="0"/>
          <a:ext cx="0" cy="0"/>
          <a:chOff x="0" y="0"/>
          <a:chExt cx="0" cy="0"/>
        </a:xfrm>
      </p:grpSpPr>
      <p:sp>
        <p:nvSpPr>
          <p:cNvPr id="295" name="Google Shape;295;p11"/>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6" name="Google Shape;296;p11"/>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97" name="Google Shape;297;p11"/>
          <p:cNvSpPr/>
          <p:nvPr/>
        </p:nvSpPr>
        <p:spPr>
          <a:xfrm>
            <a:off x="-11575" y="-49066"/>
            <a:ext cx="5105864"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8" name="Google Shape;298;p11"/>
          <p:cNvSpPr txBox="1"/>
          <p:nvPr/>
        </p:nvSpPr>
        <p:spPr>
          <a:xfrm>
            <a:off x="358815" y="130088"/>
            <a:ext cx="3956724"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Libre Franklin Medium"/>
                <a:ea typeface="Libre Franklin Medium"/>
                <a:cs typeface="Libre Franklin Medium"/>
                <a:sym typeface="Libre Franklin Medium"/>
              </a:rPr>
              <a:t>PERTANYAAN 502</a:t>
            </a:r>
            <a:endParaRPr b="0" i="0" sz="1400" u="none" cap="none" strike="noStrike">
              <a:solidFill>
                <a:srgbClr val="000000"/>
              </a:solidFill>
              <a:latin typeface="Arial"/>
              <a:ea typeface="Arial"/>
              <a:cs typeface="Arial"/>
              <a:sym typeface="Arial"/>
            </a:endParaRPr>
          </a:p>
        </p:txBody>
      </p:sp>
      <p:sp>
        <p:nvSpPr>
          <p:cNvPr id="299" name="Google Shape;299;p11"/>
          <p:cNvSpPr txBox="1"/>
          <p:nvPr/>
        </p:nvSpPr>
        <p:spPr>
          <a:xfrm>
            <a:off x="8542117" y="141663"/>
            <a:ext cx="333751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142850"/>
                </a:solidFill>
                <a:latin typeface="Calibri"/>
                <a:ea typeface="Calibri"/>
                <a:cs typeface="Calibri"/>
                <a:sym typeface="Calibri"/>
              </a:rPr>
              <a:t>lihat buku pedoman halaman 120</a:t>
            </a:r>
            <a:endParaRPr b="0" i="0" sz="1400" u="none" cap="none" strike="noStrike">
              <a:solidFill>
                <a:srgbClr val="000000"/>
              </a:solidFill>
              <a:latin typeface="Arial"/>
              <a:ea typeface="Arial"/>
              <a:cs typeface="Arial"/>
              <a:sym typeface="Arial"/>
            </a:endParaRPr>
          </a:p>
        </p:txBody>
      </p:sp>
      <p:pic>
        <p:nvPicPr>
          <p:cNvPr id="300" name="Google Shape;300;p11"/>
          <p:cNvPicPr preferRelativeResize="0"/>
          <p:nvPr/>
        </p:nvPicPr>
        <p:blipFill rotWithShape="1">
          <a:blip r:embed="rId3">
            <a:alphaModFix/>
          </a:blip>
          <a:srcRect b="33888" l="21171" r="1648" t="28889"/>
          <a:stretch/>
        </p:blipFill>
        <p:spPr>
          <a:xfrm>
            <a:off x="173628" y="1092115"/>
            <a:ext cx="8886826" cy="2410819"/>
          </a:xfrm>
          <a:prstGeom prst="rect">
            <a:avLst/>
          </a:prstGeom>
          <a:noFill/>
          <a:ln>
            <a:noFill/>
          </a:ln>
        </p:spPr>
      </p:pic>
      <p:grpSp>
        <p:nvGrpSpPr>
          <p:cNvPr id="301" name="Google Shape;301;p11"/>
          <p:cNvGrpSpPr/>
          <p:nvPr/>
        </p:nvGrpSpPr>
        <p:grpSpPr>
          <a:xfrm>
            <a:off x="9222432" y="1111647"/>
            <a:ext cx="2795940" cy="2391287"/>
            <a:chOff x="12959912" y="1233997"/>
            <a:chExt cx="2795940" cy="2391287"/>
          </a:xfrm>
        </p:grpSpPr>
        <p:sp>
          <p:nvSpPr>
            <p:cNvPr id="302" name="Google Shape;302;p11"/>
            <p:cNvSpPr/>
            <p:nvPr/>
          </p:nvSpPr>
          <p:spPr>
            <a:xfrm>
              <a:off x="12959912" y="1262420"/>
              <a:ext cx="2795940" cy="2362864"/>
            </a:xfrm>
            <a:prstGeom prst="roundRect">
              <a:avLst>
                <a:gd fmla="val 9836"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3" name="Google Shape;303;p11"/>
            <p:cNvSpPr txBox="1"/>
            <p:nvPr/>
          </p:nvSpPr>
          <p:spPr>
            <a:xfrm>
              <a:off x="13073580" y="1837589"/>
              <a:ext cx="2682272"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27496D"/>
                  </a:solidFill>
                  <a:latin typeface="Calibri"/>
                  <a:ea typeface="Calibri"/>
                  <a:cs typeface="Calibri"/>
                  <a:sym typeface="Calibri"/>
                </a:rPr>
                <a:t>Rincian ini dapat digunakan untuk menentukan suatu ukuran kasar mengenai keadaan sosial ekonomi keluarga</a:t>
              </a:r>
              <a:endParaRPr b="0" i="0" sz="1800" u="none" cap="none" strike="noStrike">
                <a:solidFill>
                  <a:srgbClr val="27496D"/>
                </a:solidFill>
                <a:latin typeface="Calibri"/>
                <a:ea typeface="Calibri"/>
                <a:cs typeface="Calibri"/>
                <a:sym typeface="Calibri"/>
              </a:endParaRPr>
            </a:p>
          </p:txBody>
        </p:sp>
        <p:grpSp>
          <p:nvGrpSpPr>
            <p:cNvPr id="304" name="Google Shape;304;p11"/>
            <p:cNvGrpSpPr/>
            <p:nvPr/>
          </p:nvGrpSpPr>
          <p:grpSpPr>
            <a:xfrm>
              <a:off x="12959912" y="1233997"/>
              <a:ext cx="2795940" cy="451412"/>
              <a:chOff x="591083" y="3453100"/>
              <a:chExt cx="2795940" cy="451412"/>
            </a:xfrm>
          </p:grpSpPr>
          <p:sp>
            <p:nvSpPr>
              <p:cNvPr id="305" name="Google Shape;305;p11"/>
              <p:cNvSpPr/>
              <p:nvPr/>
            </p:nvSpPr>
            <p:spPr>
              <a:xfrm>
                <a:off x="591083" y="3453100"/>
                <a:ext cx="2795940" cy="451412"/>
              </a:xfrm>
              <a:prstGeom prst="roundRect">
                <a:avLst>
                  <a:gd fmla="val 0" name="adj"/>
                </a:avLst>
              </a:prstGeom>
              <a:solidFill>
                <a:srgbClr val="01C9D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06" name="Google Shape;306;p11"/>
              <p:cNvGrpSpPr/>
              <p:nvPr/>
            </p:nvGrpSpPr>
            <p:grpSpPr>
              <a:xfrm>
                <a:off x="732013" y="3554429"/>
                <a:ext cx="850407" cy="223520"/>
                <a:chOff x="4519153" y="4013200"/>
                <a:chExt cx="850407" cy="223520"/>
              </a:xfrm>
            </p:grpSpPr>
            <p:sp>
              <p:nvSpPr>
                <p:cNvPr id="307" name="Google Shape;307;p11"/>
                <p:cNvSpPr/>
                <p:nvPr/>
              </p:nvSpPr>
              <p:spPr>
                <a:xfrm>
                  <a:off x="4519153" y="4013200"/>
                  <a:ext cx="223520" cy="223520"/>
                </a:xfrm>
                <a:prstGeom prst="ellipse">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8" name="Google Shape;308;p11"/>
                <p:cNvSpPr/>
                <p:nvPr/>
              </p:nvSpPr>
              <p:spPr>
                <a:xfrm>
                  <a:off x="4833620" y="4013200"/>
                  <a:ext cx="223520" cy="223520"/>
                </a:xfrm>
                <a:prstGeom prst="ellipse">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9" name="Google Shape;309;p11"/>
                <p:cNvSpPr/>
                <p:nvPr/>
              </p:nvSpPr>
              <p:spPr>
                <a:xfrm>
                  <a:off x="5146040" y="4013200"/>
                  <a:ext cx="223520" cy="223520"/>
                </a:xfrm>
                <a:prstGeom prst="ellipse">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310" name="Google Shape;310;p11"/>
              <p:cNvSpPr txBox="1"/>
              <p:nvPr/>
            </p:nvSpPr>
            <p:spPr>
              <a:xfrm>
                <a:off x="1675414" y="3481523"/>
                <a:ext cx="57419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502</a:t>
                </a:r>
                <a:endParaRPr b="0" i="0" sz="1400" u="none" cap="none" strike="noStrike">
                  <a:solidFill>
                    <a:srgbClr val="000000"/>
                  </a:solidFill>
                  <a:latin typeface="Arial"/>
                  <a:ea typeface="Arial"/>
                  <a:cs typeface="Arial"/>
                  <a:sym typeface="Arial"/>
                </a:endParaRPr>
              </a:p>
            </p:txBody>
          </p:sp>
        </p:grpSp>
      </p:grpSp>
      <p:sp>
        <p:nvSpPr>
          <p:cNvPr id="311" name="Google Shape;311;p11"/>
          <p:cNvSpPr txBox="1"/>
          <p:nvPr/>
        </p:nvSpPr>
        <p:spPr>
          <a:xfrm>
            <a:off x="1108806" y="5668713"/>
            <a:ext cx="9092811" cy="79278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lt1"/>
              </a:buClr>
              <a:buSzPts val="1600"/>
              <a:buFont typeface="Courier New"/>
              <a:buChar char="o"/>
            </a:pPr>
            <a:r>
              <a:rPr b="0" i="1" lang="en-US" sz="1600" u="none" cap="none" strike="noStrike">
                <a:solidFill>
                  <a:schemeClr val="lt1"/>
                </a:solidFill>
                <a:latin typeface="Calibri"/>
                <a:ea typeface="Calibri"/>
                <a:cs typeface="Calibri"/>
                <a:sym typeface="Calibri"/>
              </a:rPr>
              <a:t>Televisi Layar datar : TV layar LED/LCD (bukan televisi tabung), diagonal layar minimal 30 inch.</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chemeClr val="lt1"/>
              </a:buClr>
              <a:buSzPts val="1600"/>
              <a:buFont typeface="Courier New"/>
              <a:buChar char="o"/>
            </a:pPr>
            <a:r>
              <a:rPr b="0" i="1" lang="en-US" sz="1600" u="none" cap="none" strike="noStrike">
                <a:solidFill>
                  <a:schemeClr val="lt1"/>
                </a:solidFill>
                <a:latin typeface="Calibri"/>
                <a:ea typeface="Calibri"/>
                <a:cs typeface="Calibri"/>
                <a:sym typeface="Calibri"/>
              </a:rPr>
              <a:t>Emas/perhiasan : emas batangan/emas perhiasan total berat minimal 10 gram.</a:t>
            </a:r>
            <a:endParaRPr b="0" i="0" sz="1400" u="none" cap="none" strike="noStrike">
              <a:solidFill>
                <a:srgbClr val="000000"/>
              </a:solidFill>
              <a:latin typeface="Arial"/>
              <a:ea typeface="Arial"/>
              <a:cs typeface="Arial"/>
              <a:sym typeface="Arial"/>
            </a:endParaRPr>
          </a:p>
        </p:txBody>
      </p:sp>
      <p:cxnSp>
        <p:nvCxnSpPr>
          <p:cNvPr id="312" name="Google Shape;312;p11"/>
          <p:cNvCxnSpPr/>
          <p:nvPr/>
        </p:nvCxnSpPr>
        <p:spPr>
          <a:xfrm>
            <a:off x="1238511" y="4150799"/>
            <a:ext cx="0" cy="3529726"/>
          </a:xfrm>
          <a:prstGeom prst="straightConnector1">
            <a:avLst/>
          </a:prstGeom>
          <a:noFill/>
          <a:ln cap="flat" cmpd="sng" w="9525">
            <a:solidFill>
              <a:srgbClr val="0C7B93"/>
            </a:solidFill>
            <a:prstDash val="lgDash"/>
            <a:miter lim="800000"/>
            <a:headEnd len="sm" w="sm" type="none"/>
            <a:tailEnd len="sm" w="sm" type="none"/>
          </a:ln>
        </p:spPr>
      </p:cxnSp>
      <p:sp>
        <p:nvSpPr>
          <p:cNvPr id="313" name="Google Shape;313;p11"/>
          <p:cNvSpPr/>
          <p:nvPr/>
        </p:nvSpPr>
        <p:spPr>
          <a:xfrm>
            <a:off x="1108806" y="4019848"/>
            <a:ext cx="269138" cy="269138"/>
          </a:xfrm>
          <a:prstGeom prst="ellipse">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4" name="Google Shape;314;p11"/>
          <p:cNvSpPr/>
          <p:nvPr/>
        </p:nvSpPr>
        <p:spPr>
          <a:xfrm>
            <a:off x="1108806" y="4449527"/>
            <a:ext cx="269138" cy="269138"/>
          </a:xfrm>
          <a:prstGeom prst="ellipse">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5" name="Google Shape;315;p11"/>
          <p:cNvSpPr txBox="1"/>
          <p:nvPr/>
        </p:nvSpPr>
        <p:spPr>
          <a:xfrm>
            <a:off x="1404136" y="3962725"/>
            <a:ext cx="633119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chemeClr val="lt1"/>
                </a:solidFill>
                <a:latin typeface="Calibri"/>
                <a:ea typeface="Calibri"/>
                <a:cs typeface="Calibri"/>
                <a:sym typeface="Calibri"/>
              </a:rPr>
              <a:t>Jika </a:t>
            </a:r>
            <a:r>
              <a:rPr b="1" i="1" lang="en-US" sz="1800" u="none" cap="none" strike="noStrike">
                <a:solidFill>
                  <a:schemeClr val="lt1"/>
                </a:solidFill>
                <a:latin typeface="Calibri"/>
                <a:ea typeface="Calibri"/>
                <a:cs typeface="Calibri"/>
                <a:sym typeface="Calibri"/>
              </a:rPr>
              <a:t>aset dimiliki bersama </a:t>
            </a:r>
            <a:r>
              <a:rPr b="0" i="1" lang="en-US" sz="1800" u="none" cap="none" strike="noStrike">
                <a:solidFill>
                  <a:schemeClr val="lt1"/>
                </a:solidFill>
                <a:latin typeface="Calibri"/>
                <a:ea typeface="Calibri"/>
                <a:cs typeface="Calibri"/>
                <a:sym typeface="Calibri"/>
              </a:rPr>
              <a:t>oleh beberapa keluarga = </a:t>
            </a:r>
            <a:r>
              <a:rPr b="1" i="1" lang="en-US" sz="1800" u="none" cap="none" strike="noStrike">
                <a:solidFill>
                  <a:srgbClr val="FFC000"/>
                </a:solidFill>
                <a:latin typeface="Calibri"/>
                <a:ea typeface="Calibri"/>
                <a:cs typeface="Calibri"/>
                <a:sym typeface="Calibri"/>
              </a:rPr>
              <a:t>memiliki</a:t>
            </a:r>
            <a:endParaRPr b="0" i="0" sz="1400" u="none" cap="none" strike="noStrike">
              <a:solidFill>
                <a:srgbClr val="000000"/>
              </a:solidFill>
              <a:latin typeface="Arial"/>
              <a:ea typeface="Arial"/>
              <a:cs typeface="Arial"/>
              <a:sym typeface="Arial"/>
            </a:endParaRPr>
          </a:p>
        </p:txBody>
      </p:sp>
      <p:sp>
        <p:nvSpPr>
          <p:cNvPr id="316" name="Google Shape;316;p11"/>
          <p:cNvSpPr/>
          <p:nvPr/>
        </p:nvSpPr>
        <p:spPr>
          <a:xfrm>
            <a:off x="1108806" y="5347447"/>
            <a:ext cx="269138" cy="269138"/>
          </a:xfrm>
          <a:prstGeom prst="ellipse">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7" name="Google Shape;317;p11"/>
          <p:cNvSpPr/>
          <p:nvPr/>
        </p:nvSpPr>
        <p:spPr>
          <a:xfrm>
            <a:off x="1108806" y="4879298"/>
            <a:ext cx="269138" cy="269138"/>
          </a:xfrm>
          <a:prstGeom prst="ellipse">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8" name="Google Shape;318;p11"/>
          <p:cNvSpPr txBox="1"/>
          <p:nvPr/>
        </p:nvSpPr>
        <p:spPr>
          <a:xfrm>
            <a:off x="1404136" y="4413764"/>
            <a:ext cx="778273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chemeClr val="lt1"/>
                </a:solidFill>
                <a:latin typeface="Calibri"/>
                <a:ea typeface="Calibri"/>
                <a:cs typeface="Calibri"/>
                <a:sym typeface="Calibri"/>
              </a:rPr>
              <a:t>Barang proses kredit/sedang digadaikan/digunakan orang lain = </a:t>
            </a:r>
            <a:r>
              <a:rPr b="1" i="1" lang="en-US" sz="1800" u="none" cap="none" strike="noStrike">
                <a:solidFill>
                  <a:srgbClr val="FFC000"/>
                </a:solidFill>
                <a:latin typeface="Calibri"/>
                <a:ea typeface="Calibri"/>
                <a:cs typeface="Calibri"/>
                <a:sym typeface="Calibri"/>
              </a:rPr>
              <a:t>memiliki</a:t>
            </a:r>
            <a:endParaRPr b="0" i="0" sz="1400" u="none" cap="none" strike="noStrike">
              <a:solidFill>
                <a:srgbClr val="000000"/>
              </a:solidFill>
              <a:latin typeface="Arial"/>
              <a:ea typeface="Arial"/>
              <a:cs typeface="Arial"/>
              <a:sym typeface="Arial"/>
            </a:endParaRPr>
          </a:p>
        </p:txBody>
      </p:sp>
      <p:sp>
        <p:nvSpPr>
          <p:cNvPr id="319" name="Google Shape;319;p11"/>
          <p:cNvSpPr txBox="1"/>
          <p:nvPr/>
        </p:nvSpPr>
        <p:spPr>
          <a:xfrm>
            <a:off x="1404135" y="4846700"/>
            <a:ext cx="1001350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chemeClr val="lt1"/>
                </a:solidFill>
                <a:latin typeface="Calibri"/>
                <a:ea typeface="Calibri"/>
                <a:cs typeface="Calibri"/>
                <a:sym typeface="Calibri"/>
              </a:rPr>
              <a:t>Jika barang dalam keadaan rusak, namun </a:t>
            </a:r>
            <a:r>
              <a:rPr b="1" i="1" lang="en-US" sz="1800" u="none" cap="none" strike="noStrike">
                <a:solidFill>
                  <a:schemeClr val="lt1"/>
                </a:solidFill>
                <a:latin typeface="Calibri"/>
                <a:ea typeface="Calibri"/>
                <a:cs typeface="Calibri"/>
                <a:sym typeface="Calibri"/>
              </a:rPr>
              <a:t>hanya sementara tidak dapat dipakai </a:t>
            </a:r>
            <a:r>
              <a:rPr b="0" i="1" lang="en-US" sz="1800" u="none" cap="none" strike="noStrike">
                <a:solidFill>
                  <a:schemeClr val="lt1"/>
                </a:solidFill>
                <a:latin typeface="Calibri"/>
                <a:ea typeface="Calibri"/>
                <a:cs typeface="Calibri"/>
                <a:sym typeface="Calibri"/>
              </a:rPr>
              <a:t>= </a:t>
            </a:r>
            <a:r>
              <a:rPr b="1" i="1" lang="en-US" sz="1800" u="none" cap="none" strike="noStrike">
                <a:solidFill>
                  <a:srgbClr val="FFC000"/>
                </a:solidFill>
                <a:latin typeface="Calibri"/>
                <a:ea typeface="Calibri"/>
                <a:cs typeface="Calibri"/>
                <a:sym typeface="Calibri"/>
              </a:rPr>
              <a:t>memiliki </a:t>
            </a:r>
            <a:endParaRPr b="0" i="0" sz="1400" u="none" cap="none" strike="noStrike">
              <a:solidFill>
                <a:srgbClr val="000000"/>
              </a:solidFill>
              <a:latin typeface="Arial"/>
              <a:ea typeface="Arial"/>
              <a:cs typeface="Arial"/>
              <a:sym typeface="Arial"/>
            </a:endParaRPr>
          </a:p>
        </p:txBody>
      </p:sp>
      <p:sp>
        <p:nvSpPr>
          <p:cNvPr id="320" name="Google Shape;320;p11"/>
          <p:cNvSpPr txBox="1"/>
          <p:nvPr/>
        </p:nvSpPr>
        <p:spPr>
          <a:xfrm>
            <a:off x="1404134" y="5306601"/>
            <a:ext cx="713979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chemeClr val="lt1"/>
                </a:solidFill>
                <a:latin typeface="Calibri"/>
                <a:ea typeface="Calibri"/>
                <a:cs typeface="Calibri"/>
                <a:sym typeface="Calibri"/>
              </a:rPr>
              <a:t>Jika barang rusak dan </a:t>
            </a:r>
            <a:r>
              <a:rPr b="1" i="1" lang="en-US" sz="1800" u="none" cap="none" strike="noStrike">
                <a:solidFill>
                  <a:schemeClr val="lt1"/>
                </a:solidFill>
                <a:latin typeface="Calibri"/>
                <a:ea typeface="Calibri"/>
                <a:cs typeface="Calibri"/>
                <a:sym typeface="Calibri"/>
              </a:rPr>
              <a:t>tidak dapat diperbaiki </a:t>
            </a:r>
            <a:r>
              <a:rPr b="0" i="1" lang="en-US" sz="1800" u="none" cap="none" strike="noStrike">
                <a:solidFill>
                  <a:schemeClr val="lt1"/>
                </a:solidFill>
                <a:latin typeface="Calibri"/>
                <a:ea typeface="Calibri"/>
                <a:cs typeface="Calibri"/>
                <a:sym typeface="Calibri"/>
              </a:rPr>
              <a:t>= </a:t>
            </a:r>
            <a:r>
              <a:rPr b="1" i="1" lang="en-US" sz="1800" u="none" cap="none" strike="noStrike">
                <a:solidFill>
                  <a:srgbClr val="FFC000"/>
                </a:solidFill>
                <a:latin typeface="Calibri"/>
                <a:ea typeface="Calibri"/>
                <a:cs typeface="Calibri"/>
                <a:sym typeface="Calibri"/>
              </a:rPr>
              <a:t>tidak memiliki</a:t>
            </a:r>
            <a:endParaRPr b="0" i="0" sz="1400" u="none" cap="none" strike="noStrike">
              <a:solidFill>
                <a:srgbClr val="000000"/>
              </a:solidFill>
              <a:latin typeface="Arial"/>
              <a:ea typeface="Arial"/>
              <a:cs typeface="Arial"/>
              <a:sym typeface="Arial"/>
            </a:endParaRPr>
          </a:p>
        </p:txBody>
      </p:sp>
      <p:sp>
        <p:nvSpPr>
          <p:cNvPr id="321" name="Google Shape;321;p11"/>
          <p:cNvSpPr/>
          <p:nvPr/>
        </p:nvSpPr>
        <p:spPr>
          <a:xfrm>
            <a:off x="1115150" y="5764059"/>
            <a:ext cx="269138" cy="269138"/>
          </a:xfrm>
          <a:prstGeom prst="ellipse">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2" name="Google Shape;322;p11"/>
          <p:cNvSpPr/>
          <p:nvPr/>
        </p:nvSpPr>
        <p:spPr>
          <a:xfrm>
            <a:off x="1115150" y="6193738"/>
            <a:ext cx="269138" cy="269138"/>
          </a:xfrm>
          <a:prstGeom prst="ellipse">
            <a:avLst/>
          </a:prstGeom>
          <a:solidFill>
            <a:schemeClr val="l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12"/>
          <p:cNvSpPr/>
          <p:nvPr/>
        </p:nvSpPr>
        <p:spPr>
          <a:xfrm>
            <a:off x="10335490" y="6526384"/>
            <a:ext cx="1856510" cy="331616"/>
          </a:xfrm>
          <a:prstGeom prst="rect">
            <a:avLst/>
          </a:prstGeom>
          <a:solidFill>
            <a:srgbClr val="01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9" name="Google Shape;329;p12"/>
          <p:cNvSpPr/>
          <p:nvPr/>
        </p:nvSpPr>
        <p:spPr>
          <a:xfrm>
            <a:off x="591080" y="2621263"/>
            <a:ext cx="3523720" cy="3111000"/>
          </a:xfrm>
          <a:prstGeom prst="roundRect">
            <a:avLst>
              <a:gd fmla="val 9836" name="adj"/>
            </a:avLst>
          </a:prstGeom>
          <a:solidFill>
            <a:srgbClr val="01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0" name="Google Shape;330;p12"/>
          <p:cNvSpPr/>
          <p:nvPr/>
        </p:nvSpPr>
        <p:spPr>
          <a:xfrm>
            <a:off x="4618299" y="130088"/>
            <a:ext cx="7573701" cy="440945"/>
          </a:xfrm>
          <a:prstGeom prst="rect">
            <a:avLst/>
          </a:prstGeom>
          <a:solidFill>
            <a:srgbClr val="01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1" name="Google Shape;331;p12"/>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32" name="Google Shape;332;p12"/>
          <p:cNvSpPr/>
          <p:nvPr/>
        </p:nvSpPr>
        <p:spPr>
          <a:xfrm>
            <a:off x="-11575" y="-49066"/>
            <a:ext cx="5105864"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3" name="Google Shape;333;p12"/>
          <p:cNvSpPr txBox="1"/>
          <p:nvPr/>
        </p:nvSpPr>
        <p:spPr>
          <a:xfrm>
            <a:off x="358815" y="130088"/>
            <a:ext cx="3956724"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Libre Franklin Medium"/>
                <a:ea typeface="Libre Franklin Medium"/>
                <a:cs typeface="Libre Franklin Medium"/>
                <a:sym typeface="Libre Franklin Medium"/>
              </a:rPr>
              <a:t>PERTANYAAN 503</a:t>
            </a:r>
            <a:endParaRPr b="0" i="0" sz="1400" u="none" cap="none" strike="noStrike">
              <a:solidFill>
                <a:srgbClr val="000000"/>
              </a:solidFill>
              <a:latin typeface="Arial"/>
              <a:ea typeface="Arial"/>
              <a:cs typeface="Arial"/>
              <a:sym typeface="Arial"/>
            </a:endParaRPr>
          </a:p>
        </p:txBody>
      </p:sp>
      <p:sp>
        <p:nvSpPr>
          <p:cNvPr id="334" name="Google Shape;334;p12"/>
          <p:cNvSpPr txBox="1"/>
          <p:nvPr/>
        </p:nvSpPr>
        <p:spPr>
          <a:xfrm>
            <a:off x="8542117" y="141663"/>
            <a:ext cx="333751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chemeClr val="lt1"/>
                </a:solidFill>
                <a:latin typeface="Calibri"/>
                <a:ea typeface="Calibri"/>
                <a:cs typeface="Calibri"/>
                <a:sym typeface="Calibri"/>
              </a:rPr>
              <a:t>lihat buku pedoman halaman 120</a:t>
            </a:r>
            <a:endParaRPr b="0" i="0" sz="1400" u="none" cap="none" strike="noStrike">
              <a:solidFill>
                <a:srgbClr val="000000"/>
              </a:solidFill>
              <a:latin typeface="Arial"/>
              <a:ea typeface="Arial"/>
              <a:cs typeface="Arial"/>
              <a:sym typeface="Arial"/>
            </a:endParaRPr>
          </a:p>
        </p:txBody>
      </p:sp>
      <p:sp>
        <p:nvSpPr>
          <p:cNvPr id="335" name="Google Shape;335;p12"/>
          <p:cNvSpPr txBox="1"/>
          <p:nvPr/>
        </p:nvSpPr>
        <p:spPr>
          <a:xfrm>
            <a:off x="662570" y="3102597"/>
            <a:ext cx="3380740" cy="258532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Pertanyaan ini bertujuan untuk memperoleh informasi terkait aset tetap/tidak bergerak yang dimiliki oleh keluarga. Rincian mengenai kepemilikan aset ini dapat digunakan untuk menentukan suatu ukuran kasar mengenai keadaan sosial ekonomi keluarga.</a:t>
            </a:r>
            <a:endParaRPr b="0" i="0" sz="1800" u="none" cap="none" strike="noStrike">
              <a:solidFill>
                <a:schemeClr val="lt1"/>
              </a:solidFill>
              <a:latin typeface="Calibri"/>
              <a:ea typeface="Calibri"/>
              <a:cs typeface="Calibri"/>
              <a:sym typeface="Calibri"/>
            </a:endParaRPr>
          </a:p>
        </p:txBody>
      </p:sp>
      <p:grpSp>
        <p:nvGrpSpPr>
          <p:cNvPr id="336" name="Google Shape;336;p12"/>
          <p:cNvGrpSpPr/>
          <p:nvPr/>
        </p:nvGrpSpPr>
        <p:grpSpPr>
          <a:xfrm>
            <a:off x="591081" y="2463906"/>
            <a:ext cx="3523719" cy="451412"/>
            <a:chOff x="591081" y="3438631"/>
            <a:chExt cx="3523719" cy="451412"/>
          </a:xfrm>
        </p:grpSpPr>
        <p:sp>
          <p:nvSpPr>
            <p:cNvPr id="337" name="Google Shape;337;p12"/>
            <p:cNvSpPr/>
            <p:nvPr/>
          </p:nvSpPr>
          <p:spPr>
            <a:xfrm>
              <a:off x="591081" y="3438631"/>
              <a:ext cx="3523719" cy="451412"/>
            </a:xfrm>
            <a:prstGeom prst="roundRect">
              <a:avLst>
                <a:gd fmla="val 0" name="adj"/>
              </a:avLst>
            </a:prstGeom>
            <a:solidFill>
              <a:srgbClr val="01C9D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38" name="Google Shape;338;p12"/>
            <p:cNvGrpSpPr/>
            <p:nvPr/>
          </p:nvGrpSpPr>
          <p:grpSpPr>
            <a:xfrm>
              <a:off x="734060" y="3554429"/>
              <a:ext cx="848360" cy="223520"/>
              <a:chOff x="4521200" y="4013200"/>
              <a:chExt cx="848360" cy="223520"/>
            </a:xfrm>
          </p:grpSpPr>
          <p:sp>
            <p:nvSpPr>
              <p:cNvPr id="339" name="Google Shape;339;p12"/>
              <p:cNvSpPr/>
              <p:nvPr/>
            </p:nvSpPr>
            <p:spPr>
              <a:xfrm>
                <a:off x="4521200" y="4013200"/>
                <a:ext cx="223520" cy="223520"/>
              </a:xfrm>
              <a:prstGeom prst="ellipse">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0" name="Google Shape;340;p12"/>
              <p:cNvSpPr/>
              <p:nvPr/>
            </p:nvSpPr>
            <p:spPr>
              <a:xfrm>
                <a:off x="4833620" y="4013200"/>
                <a:ext cx="223520" cy="223520"/>
              </a:xfrm>
              <a:prstGeom prst="ellipse">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1" name="Google Shape;341;p12"/>
              <p:cNvSpPr/>
              <p:nvPr/>
            </p:nvSpPr>
            <p:spPr>
              <a:xfrm>
                <a:off x="5146040" y="4013200"/>
                <a:ext cx="223520" cy="223520"/>
              </a:xfrm>
              <a:prstGeom prst="ellipse">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342" name="Google Shape;342;p12"/>
            <p:cNvSpPr txBox="1"/>
            <p:nvPr/>
          </p:nvSpPr>
          <p:spPr>
            <a:xfrm>
              <a:off x="1675414" y="3481523"/>
              <a:ext cx="75110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P.503</a:t>
              </a:r>
              <a:endParaRPr b="0" i="0" sz="1400" u="none" cap="none" strike="noStrike">
                <a:solidFill>
                  <a:srgbClr val="000000"/>
                </a:solidFill>
                <a:latin typeface="Arial"/>
                <a:ea typeface="Arial"/>
                <a:cs typeface="Arial"/>
                <a:sym typeface="Arial"/>
              </a:endParaRPr>
            </a:p>
          </p:txBody>
        </p:sp>
      </p:grpSp>
      <p:sp>
        <p:nvSpPr>
          <p:cNvPr id="343" name="Google Shape;343;p12"/>
          <p:cNvSpPr/>
          <p:nvPr/>
        </p:nvSpPr>
        <p:spPr>
          <a:xfrm>
            <a:off x="4362390" y="2649837"/>
            <a:ext cx="3778727" cy="3198371"/>
          </a:xfrm>
          <a:prstGeom prst="roundRect">
            <a:avLst>
              <a:gd fmla="val 4520" name="adj"/>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4" name="Google Shape;344;p12"/>
          <p:cNvSpPr txBox="1"/>
          <p:nvPr/>
        </p:nvSpPr>
        <p:spPr>
          <a:xfrm>
            <a:off x="4527170" y="2819116"/>
            <a:ext cx="3473639" cy="255454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600"/>
              <a:buFont typeface="Calibri"/>
              <a:buChar char="-"/>
            </a:pPr>
            <a:r>
              <a:rPr b="0" i="0" lang="en-US" sz="1600" u="none" cap="none" strike="noStrike">
                <a:solidFill>
                  <a:srgbClr val="000000"/>
                </a:solidFill>
                <a:latin typeface="Calibri"/>
                <a:ea typeface="Calibri"/>
                <a:cs typeface="Calibri"/>
                <a:sym typeface="Calibri"/>
              </a:rPr>
              <a:t>Lahan selain yang ditempati saat ini yang dimiliki keluarga/salah seorang anggota keluarga ditandai dengan </a:t>
            </a:r>
            <a:r>
              <a:rPr b="0" i="0" lang="en-US" sz="1600" u="none" cap="none" strike="noStrike">
                <a:solidFill>
                  <a:schemeClr val="dk1"/>
                </a:solidFill>
                <a:latin typeface="Calibri"/>
                <a:ea typeface="Calibri"/>
                <a:cs typeface="Calibri"/>
                <a:sym typeface="Calibri"/>
              </a:rPr>
              <a:t>tanda bukti kepemilikan lahan atas nama anggota keluarga. </a:t>
            </a:r>
            <a:endParaRPr b="0" i="0" sz="1600" u="none" cap="none" strike="noStrike">
              <a:solidFill>
                <a:schemeClr val="dk1"/>
              </a:solidFill>
              <a:latin typeface="Calibri"/>
              <a:ea typeface="Calibri"/>
              <a:cs typeface="Calibri"/>
              <a:sym typeface="Calibri"/>
            </a:endParaRPr>
          </a:p>
          <a:p>
            <a:pPr indent="-184150" lvl="0" marL="285750" marR="0" rtl="0" algn="l">
              <a:lnSpc>
                <a:spcPct val="100000"/>
              </a:lnSpc>
              <a:spcBef>
                <a:spcPts val="0"/>
              </a:spcBef>
              <a:spcAft>
                <a:spcPts val="0"/>
              </a:spcAft>
              <a:buClr>
                <a:schemeClr val="dk1"/>
              </a:buClr>
              <a:buSzPts val="1600"/>
              <a:buFont typeface="Calibri"/>
              <a:buNone/>
            </a:pPr>
            <a:r>
              <a:t/>
            </a:r>
            <a:endParaRPr b="0" i="0" sz="16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1600"/>
              <a:buFont typeface="Calibri"/>
              <a:buChar char="-"/>
            </a:pPr>
            <a:r>
              <a:rPr b="0" i="0" lang="en-US" sz="1600" u="none" cap="none" strike="noStrike">
                <a:solidFill>
                  <a:srgbClr val="000000"/>
                </a:solidFill>
                <a:latin typeface="Calibri"/>
                <a:ea typeface="Calibri"/>
                <a:cs typeface="Calibri"/>
                <a:sym typeface="Calibri"/>
              </a:rPr>
              <a:t>Lahan pertanian/non-pertanian</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1600"/>
              <a:buFont typeface="Calibri"/>
              <a:buChar char="-"/>
            </a:pPr>
            <a:r>
              <a:rPr b="0" i="0" lang="en-US" sz="1600" u="none" cap="none" strike="noStrike">
                <a:solidFill>
                  <a:srgbClr val="000000"/>
                </a:solidFill>
                <a:latin typeface="Calibri"/>
                <a:ea typeface="Calibri"/>
                <a:cs typeface="Calibri"/>
                <a:sym typeface="Calibri"/>
              </a:rPr>
              <a:t>Termasuk lahan yang ada bangunan/ tidak ada bangunan</a:t>
            </a:r>
            <a:endParaRPr b="0" i="0" sz="1600" u="none" cap="none" strike="noStrike">
              <a:solidFill>
                <a:srgbClr val="000000"/>
              </a:solidFill>
              <a:latin typeface="Calibri"/>
              <a:ea typeface="Calibri"/>
              <a:cs typeface="Calibri"/>
              <a:sym typeface="Calibri"/>
            </a:endParaRPr>
          </a:p>
        </p:txBody>
      </p:sp>
      <p:sp>
        <p:nvSpPr>
          <p:cNvPr id="345" name="Google Shape;345;p12"/>
          <p:cNvSpPr/>
          <p:nvPr/>
        </p:nvSpPr>
        <p:spPr>
          <a:xfrm>
            <a:off x="4630200" y="2549280"/>
            <a:ext cx="1291941" cy="22352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6" name="Google Shape;346;p12"/>
          <p:cNvSpPr txBox="1"/>
          <p:nvPr/>
        </p:nvSpPr>
        <p:spPr>
          <a:xfrm>
            <a:off x="4665117" y="2461650"/>
            <a:ext cx="2842445" cy="35394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03A1B3"/>
                </a:solidFill>
                <a:latin typeface="Calibri"/>
                <a:ea typeface="Calibri"/>
                <a:cs typeface="Calibri"/>
                <a:sym typeface="Calibri"/>
              </a:rPr>
              <a:t>Lahan (selain yang ditempati)</a:t>
            </a:r>
            <a:endParaRPr b="0" i="0" sz="1400" u="none" cap="none" strike="noStrike">
              <a:solidFill>
                <a:srgbClr val="000000"/>
              </a:solidFill>
              <a:latin typeface="Arial"/>
              <a:ea typeface="Arial"/>
              <a:cs typeface="Arial"/>
              <a:sym typeface="Arial"/>
            </a:endParaRPr>
          </a:p>
        </p:txBody>
      </p:sp>
      <p:grpSp>
        <p:nvGrpSpPr>
          <p:cNvPr id="347" name="Google Shape;347;p12"/>
          <p:cNvGrpSpPr/>
          <p:nvPr/>
        </p:nvGrpSpPr>
        <p:grpSpPr>
          <a:xfrm>
            <a:off x="3946563" y="4025869"/>
            <a:ext cx="489258" cy="375017"/>
            <a:chOff x="8356922" y="3429000"/>
            <a:chExt cx="676604" cy="381964"/>
          </a:xfrm>
        </p:grpSpPr>
        <p:sp>
          <p:nvSpPr>
            <p:cNvPr id="348" name="Google Shape;348;p12"/>
            <p:cNvSpPr/>
            <p:nvPr/>
          </p:nvSpPr>
          <p:spPr>
            <a:xfrm>
              <a:off x="8356922" y="3429000"/>
              <a:ext cx="381964" cy="381964"/>
            </a:xfrm>
            <a:prstGeom prst="chevron">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9" name="Google Shape;349;p12"/>
            <p:cNvSpPr/>
            <p:nvPr/>
          </p:nvSpPr>
          <p:spPr>
            <a:xfrm>
              <a:off x="8651562" y="3429000"/>
              <a:ext cx="381964" cy="381964"/>
            </a:xfrm>
            <a:prstGeom prst="chevron">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50" name="Google Shape;350;p12"/>
          <p:cNvSpPr/>
          <p:nvPr/>
        </p:nvSpPr>
        <p:spPr>
          <a:xfrm>
            <a:off x="8369970" y="2649837"/>
            <a:ext cx="3523719" cy="3198371"/>
          </a:xfrm>
          <a:prstGeom prst="roundRect">
            <a:avLst>
              <a:gd fmla="val 4520" name="adj"/>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1" name="Google Shape;351;p12"/>
          <p:cNvSpPr txBox="1"/>
          <p:nvPr/>
        </p:nvSpPr>
        <p:spPr>
          <a:xfrm>
            <a:off x="8542117" y="2832576"/>
            <a:ext cx="3269030" cy="261610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600"/>
              <a:buFont typeface="Calibri"/>
              <a:buChar char="-"/>
            </a:pPr>
            <a:r>
              <a:rPr b="0" i="0" lang="en-US" sz="1600" u="none" cap="none" strike="noStrike">
                <a:solidFill>
                  <a:srgbClr val="000000"/>
                </a:solidFill>
                <a:latin typeface="Calibri"/>
                <a:ea typeface="Calibri"/>
                <a:cs typeface="Calibri"/>
                <a:sym typeface="Calibri"/>
              </a:rPr>
              <a:t>kepemilikan rumah/bangunan selain rumah yang ditempati sekarang.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1200"/>
              </a:spcBef>
              <a:spcAft>
                <a:spcPts val="0"/>
              </a:spcAft>
              <a:buClr>
                <a:srgbClr val="000000"/>
              </a:buClr>
              <a:buSzPts val="1600"/>
              <a:buFont typeface="Calibri"/>
              <a:buChar char="-"/>
            </a:pPr>
            <a:r>
              <a:rPr b="0" i="0" lang="en-US" sz="1600" u="none" cap="none" strike="noStrike">
                <a:solidFill>
                  <a:srgbClr val="000000"/>
                </a:solidFill>
                <a:latin typeface="Calibri"/>
                <a:ea typeface="Calibri"/>
                <a:cs typeface="Calibri"/>
                <a:sym typeface="Calibri"/>
              </a:rPr>
              <a:t>baik rumah/bangunan siap huni, sudah dihuni, maupun belum siap huni.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1200"/>
              </a:spcBef>
              <a:spcAft>
                <a:spcPts val="0"/>
              </a:spcAft>
              <a:buClr>
                <a:schemeClr val="dk1"/>
              </a:buClr>
              <a:buSzPts val="1600"/>
              <a:buFont typeface="Calibri"/>
              <a:buChar char="-"/>
            </a:pPr>
            <a:r>
              <a:rPr b="0" i="0" lang="en-US" sz="1600" u="none" cap="none" strike="noStrike">
                <a:solidFill>
                  <a:schemeClr val="dk1"/>
                </a:solidFill>
                <a:latin typeface="Calibri"/>
                <a:ea typeface="Calibri"/>
                <a:cs typeface="Calibri"/>
                <a:sym typeface="Calibri"/>
              </a:rPr>
              <a:t>Tanpa mempertimbangkan status kepemilikan lahan rumah tersebut.</a:t>
            </a:r>
            <a:endParaRPr b="0" i="0" sz="1600" u="none" cap="none" strike="noStrike">
              <a:solidFill>
                <a:schemeClr val="dk1"/>
              </a:solidFill>
              <a:latin typeface="Calibri"/>
              <a:ea typeface="Calibri"/>
              <a:cs typeface="Calibri"/>
              <a:sym typeface="Calibri"/>
            </a:endParaRPr>
          </a:p>
        </p:txBody>
      </p:sp>
      <p:grpSp>
        <p:nvGrpSpPr>
          <p:cNvPr id="352" name="Google Shape;352;p12"/>
          <p:cNvGrpSpPr/>
          <p:nvPr/>
        </p:nvGrpSpPr>
        <p:grpSpPr>
          <a:xfrm>
            <a:off x="8000809" y="4025869"/>
            <a:ext cx="489258" cy="375017"/>
            <a:chOff x="8356922" y="3429000"/>
            <a:chExt cx="676604" cy="381964"/>
          </a:xfrm>
        </p:grpSpPr>
        <p:sp>
          <p:nvSpPr>
            <p:cNvPr id="353" name="Google Shape;353;p12"/>
            <p:cNvSpPr/>
            <p:nvPr/>
          </p:nvSpPr>
          <p:spPr>
            <a:xfrm>
              <a:off x="8356922" y="3429000"/>
              <a:ext cx="381964" cy="381964"/>
            </a:xfrm>
            <a:prstGeom prst="chevron">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4" name="Google Shape;354;p12"/>
            <p:cNvSpPr/>
            <p:nvPr/>
          </p:nvSpPr>
          <p:spPr>
            <a:xfrm>
              <a:off x="8651562" y="3429000"/>
              <a:ext cx="381964" cy="381964"/>
            </a:xfrm>
            <a:prstGeom prst="chevron">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55" name="Google Shape;355;p12"/>
          <p:cNvSpPr/>
          <p:nvPr/>
        </p:nvSpPr>
        <p:spPr>
          <a:xfrm>
            <a:off x="-11575" y="6526384"/>
            <a:ext cx="10347066" cy="331616"/>
          </a:xfrm>
          <a:prstGeom prst="rect">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56" name="Google Shape;356;p12"/>
          <p:cNvPicPr preferRelativeResize="0"/>
          <p:nvPr/>
        </p:nvPicPr>
        <p:blipFill rotWithShape="1">
          <a:blip r:embed="rId3">
            <a:alphaModFix/>
          </a:blip>
          <a:srcRect b="62896" l="6020" r="3290" t="24717"/>
          <a:stretch/>
        </p:blipFill>
        <p:spPr>
          <a:xfrm>
            <a:off x="654685" y="1113737"/>
            <a:ext cx="11056620" cy="849395"/>
          </a:xfrm>
          <a:prstGeom prst="rect">
            <a:avLst/>
          </a:prstGeom>
          <a:noFill/>
          <a:ln cap="flat" cmpd="sng" w="19050">
            <a:solidFill>
              <a:srgbClr val="252A34"/>
            </a:solidFill>
            <a:prstDash val="solid"/>
            <a:round/>
            <a:headEnd len="sm" w="sm" type="none"/>
            <a:tailEnd len="sm" w="sm" type="none"/>
          </a:ln>
        </p:spPr>
      </p:pic>
      <p:sp>
        <p:nvSpPr>
          <p:cNvPr id="357" name="Google Shape;357;p12"/>
          <p:cNvSpPr/>
          <p:nvPr/>
        </p:nvSpPr>
        <p:spPr>
          <a:xfrm>
            <a:off x="4630200" y="2624171"/>
            <a:ext cx="58420" cy="58420"/>
          </a:xfrm>
          <a:prstGeom prst="ellipse">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8" name="Google Shape;358;p12"/>
          <p:cNvSpPr/>
          <p:nvPr/>
        </p:nvSpPr>
        <p:spPr>
          <a:xfrm>
            <a:off x="7438703" y="2624171"/>
            <a:ext cx="58420" cy="58420"/>
          </a:xfrm>
          <a:prstGeom prst="ellipse">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9" name="Google Shape;359;p12"/>
          <p:cNvSpPr/>
          <p:nvPr/>
        </p:nvSpPr>
        <p:spPr>
          <a:xfrm>
            <a:off x="8617142" y="2543071"/>
            <a:ext cx="1291941" cy="22352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0" name="Google Shape;360;p12"/>
          <p:cNvSpPr txBox="1"/>
          <p:nvPr/>
        </p:nvSpPr>
        <p:spPr>
          <a:xfrm>
            <a:off x="8668860" y="2456111"/>
            <a:ext cx="2977162" cy="35394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03A1B3"/>
                </a:solidFill>
                <a:latin typeface="Calibri"/>
                <a:ea typeface="Calibri"/>
                <a:cs typeface="Calibri"/>
                <a:sym typeface="Calibri"/>
              </a:rPr>
              <a:t>Rumah/bangunan tempat lain</a:t>
            </a:r>
            <a:endParaRPr b="0" i="0" sz="1400" u="none" cap="none" strike="noStrike">
              <a:solidFill>
                <a:srgbClr val="000000"/>
              </a:solidFill>
              <a:latin typeface="Arial"/>
              <a:ea typeface="Arial"/>
              <a:cs typeface="Arial"/>
              <a:sym typeface="Arial"/>
            </a:endParaRPr>
          </a:p>
        </p:txBody>
      </p:sp>
      <p:sp>
        <p:nvSpPr>
          <p:cNvPr id="361" name="Google Shape;361;p12"/>
          <p:cNvSpPr/>
          <p:nvPr/>
        </p:nvSpPr>
        <p:spPr>
          <a:xfrm>
            <a:off x="8617142" y="2617962"/>
            <a:ext cx="58420" cy="58420"/>
          </a:xfrm>
          <a:prstGeom prst="ellipse">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2" name="Google Shape;362;p12"/>
          <p:cNvSpPr/>
          <p:nvPr/>
        </p:nvSpPr>
        <p:spPr>
          <a:xfrm>
            <a:off x="11514853" y="2617962"/>
            <a:ext cx="58420" cy="58420"/>
          </a:xfrm>
          <a:prstGeom prst="ellipse">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13"/>
          <p:cNvSpPr/>
          <p:nvPr/>
        </p:nvSpPr>
        <p:spPr>
          <a:xfrm>
            <a:off x="10335490" y="6526384"/>
            <a:ext cx="1856510" cy="331616"/>
          </a:xfrm>
          <a:prstGeom prst="rect">
            <a:avLst/>
          </a:prstGeom>
          <a:solidFill>
            <a:srgbClr val="01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9" name="Google Shape;369;p13"/>
          <p:cNvSpPr/>
          <p:nvPr/>
        </p:nvSpPr>
        <p:spPr>
          <a:xfrm>
            <a:off x="4618299" y="130088"/>
            <a:ext cx="7573701" cy="440945"/>
          </a:xfrm>
          <a:prstGeom prst="rect">
            <a:avLst/>
          </a:prstGeom>
          <a:solidFill>
            <a:srgbClr val="01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0" name="Google Shape;370;p13"/>
          <p:cNvSpPr txBox="1"/>
          <p:nvPr>
            <p:ph idx="12" type="sldNum"/>
          </p:nvPr>
        </p:nvSpPr>
        <p:spPr>
          <a:xfrm>
            <a:off x="11563927" y="4816475"/>
            <a:ext cx="427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71" name="Google Shape;371;p13"/>
          <p:cNvSpPr/>
          <p:nvPr/>
        </p:nvSpPr>
        <p:spPr>
          <a:xfrm>
            <a:off x="-11575" y="-49066"/>
            <a:ext cx="5105864"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2" name="Google Shape;372;p13"/>
          <p:cNvSpPr txBox="1"/>
          <p:nvPr/>
        </p:nvSpPr>
        <p:spPr>
          <a:xfrm>
            <a:off x="358815" y="130088"/>
            <a:ext cx="3958712"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Libre Franklin Medium"/>
                <a:ea typeface="Libre Franklin Medium"/>
                <a:cs typeface="Libre Franklin Medium"/>
                <a:sym typeface="Libre Franklin Medium"/>
              </a:rPr>
              <a:t>PERTANYAAN 504</a:t>
            </a:r>
            <a:endParaRPr b="0" i="0" sz="1400" u="none" cap="none" strike="noStrike">
              <a:solidFill>
                <a:srgbClr val="000000"/>
              </a:solidFill>
              <a:latin typeface="Arial"/>
              <a:ea typeface="Arial"/>
              <a:cs typeface="Arial"/>
              <a:sym typeface="Arial"/>
            </a:endParaRPr>
          </a:p>
        </p:txBody>
      </p:sp>
      <p:sp>
        <p:nvSpPr>
          <p:cNvPr id="373" name="Google Shape;373;p13"/>
          <p:cNvSpPr txBox="1"/>
          <p:nvPr/>
        </p:nvSpPr>
        <p:spPr>
          <a:xfrm>
            <a:off x="8542117" y="141663"/>
            <a:ext cx="333751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chemeClr val="lt1"/>
                </a:solidFill>
                <a:latin typeface="Calibri"/>
                <a:ea typeface="Calibri"/>
                <a:cs typeface="Calibri"/>
                <a:sym typeface="Calibri"/>
              </a:rPr>
              <a:t>lihat buku pedoman halaman 121</a:t>
            </a:r>
            <a:endParaRPr b="0" i="0" sz="1400" u="none" cap="none" strike="noStrike">
              <a:solidFill>
                <a:srgbClr val="000000"/>
              </a:solidFill>
              <a:latin typeface="Arial"/>
              <a:ea typeface="Arial"/>
              <a:cs typeface="Arial"/>
              <a:sym typeface="Arial"/>
            </a:endParaRPr>
          </a:p>
        </p:txBody>
      </p:sp>
      <p:sp>
        <p:nvSpPr>
          <p:cNvPr id="374" name="Google Shape;374;p13"/>
          <p:cNvSpPr/>
          <p:nvPr/>
        </p:nvSpPr>
        <p:spPr>
          <a:xfrm>
            <a:off x="-11575" y="6526384"/>
            <a:ext cx="10347066" cy="331616"/>
          </a:xfrm>
          <a:prstGeom prst="rect">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75" name="Google Shape;375;p13"/>
          <p:cNvPicPr preferRelativeResize="0"/>
          <p:nvPr/>
        </p:nvPicPr>
        <p:blipFill rotWithShape="1">
          <a:blip r:embed="rId3">
            <a:alphaModFix/>
          </a:blip>
          <a:srcRect b="41162" l="6021" r="2499" t="38750"/>
          <a:stretch/>
        </p:blipFill>
        <p:spPr>
          <a:xfrm>
            <a:off x="1158240" y="1028980"/>
            <a:ext cx="10347066" cy="1278033"/>
          </a:xfrm>
          <a:prstGeom prst="rect">
            <a:avLst/>
          </a:prstGeom>
          <a:noFill/>
          <a:ln cap="flat" cmpd="sng" w="9525">
            <a:solidFill>
              <a:srgbClr val="252A34"/>
            </a:solidFill>
            <a:prstDash val="solid"/>
            <a:round/>
            <a:headEnd len="sm" w="sm" type="none"/>
            <a:tailEnd len="sm" w="sm" type="none"/>
          </a:ln>
        </p:spPr>
      </p:pic>
      <p:sp>
        <p:nvSpPr>
          <p:cNvPr id="376" name="Google Shape;376;p13"/>
          <p:cNvSpPr/>
          <p:nvPr/>
        </p:nvSpPr>
        <p:spPr>
          <a:xfrm>
            <a:off x="591080" y="2767312"/>
            <a:ext cx="2709263" cy="2328969"/>
          </a:xfrm>
          <a:prstGeom prst="roundRect">
            <a:avLst>
              <a:gd fmla="val 9836" name="adj"/>
            </a:avLst>
          </a:prstGeom>
          <a:solidFill>
            <a:srgbClr val="01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7" name="Google Shape;377;p13"/>
          <p:cNvSpPr txBox="1"/>
          <p:nvPr/>
        </p:nvSpPr>
        <p:spPr>
          <a:xfrm>
            <a:off x="662570" y="3189013"/>
            <a:ext cx="2637773"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Rincian ini bertujuan untuk mendapatkan informasi tentang jumlah ternak yang dimiliki oleh keluarga. </a:t>
            </a:r>
            <a:endParaRPr b="0" i="0" sz="1800" u="none" cap="none" strike="noStrike">
              <a:solidFill>
                <a:schemeClr val="lt1"/>
              </a:solidFill>
              <a:latin typeface="Calibri"/>
              <a:ea typeface="Calibri"/>
              <a:cs typeface="Calibri"/>
              <a:sym typeface="Calibri"/>
            </a:endParaRPr>
          </a:p>
        </p:txBody>
      </p:sp>
      <p:grpSp>
        <p:nvGrpSpPr>
          <p:cNvPr id="378" name="Google Shape;378;p13"/>
          <p:cNvGrpSpPr/>
          <p:nvPr/>
        </p:nvGrpSpPr>
        <p:grpSpPr>
          <a:xfrm>
            <a:off x="591082" y="2611808"/>
            <a:ext cx="2709262" cy="451412"/>
            <a:chOff x="591081" y="3440483"/>
            <a:chExt cx="2718417" cy="451412"/>
          </a:xfrm>
        </p:grpSpPr>
        <p:sp>
          <p:nvSpPr>
            <p:cNvPr id="379" name="Google Shape;379;p13"/>
            <p:cNvSpPr/>
            <p:nvPr/>
          </p:nvSpPr>
          <p:spPr>
            <a:xfrm>
              <a:off x="591081" y="3440483"/>
              <a:ext cx="2718417" cy="451412"/>
            </a:xfrm>
            <a:prstGeom prst="roundRect">
              <a:avLst>
                <a:gd fmla="val 0" name="adj"/>
              </a:avLst>
            </a:prstGeom>
            <a:solidFill>
              <a:srgbClr val="01C9D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80" name="Google Shape;380;p13"/>
            <p:cNvGrpSpPr/>
            <p:nvPr/>
          </p:nvGrpSpPr>
          <p:grpSpPr>
            <a:xfrm>
              <a:off x="734060" y="3554429"/>
              <a:ext cx="848360" cy="223520"/>
              <a:chOff x="4521200" y="4013200"/>
              <a:chExt cx="848360" cy="223520"/>
            </a:xfrm>
          </p:grpSpPr>
          <p:sp>
            <p:nvSpPr>
              <p:cNvPr id="381" name="Google Shape;381;p13"/>
              <p:cNvSpPr/>
              <p:nvPr/>
            </p:nvSpPr>
            <p:spPr>
              <a:xfrm>
                <a:off x="4521200" y="4013200"/>
                <a:ext cx="223520" cy="223520"/>
              </a:xfrm>
              <a:prstGeom prst="ellipse">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2" name="Google Shape;382;p13"/>
              <p:cNvSpPr/>
              <p:nvPr/>
            </p:nvSpPr>
            <p:spPr>
              <a:xfrm>
                <a:off x="4833620" y="4013200"/>
                <a:ext cx="223520" cy="223520"/>
              </a:xfrm>
              <a:prstGeom prst="ellipse">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3" name="Google Shape;383;p13"/>
              <p:cNvSpPr/>
              <p:nvPr/>
            </p:nvSpPr>
            <p:spPr>
              <a:xfrm>
                <a:off x="5146040" y="4013200"/>
                <a:ext cx="223520" cy="223520"/>
              </a:xfrm>
              <a:prstGeom prst="ellipse">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384" name="Google Shape;384;p13"/>
            <p:cNvSpPr txBox="1"/>
            <p:nvPr/>
          </p:nvSpPr>
          <p:spPr>
            <a:xfrm>
              <a:off x="1675414" y="3481523"/>
              <a:ext cx="75364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P.504</a:t>
              </a:r>
              <a:endParaRPr b="0" i="0" sz="1400" u="none" cap="none" strike="noStrike">
                <a:solidFill>
                  <a:srgbClr val="000000"/>
                </a:solidFill>
                <a:latin typeface="Arial"/>
                <a:ea typeface="Arial"/>
                <a:cs typeface="Arial"/>
                <a:sym typeface="Arial"/>
              </a:endParaRPr>
            </a:p>
          </p:txBody>
        </p:sp>
      </p:grpSp>
      <p:sp>
        <p:nvSpPr>
          <p:cNvPr id="385" name="Google Shape;385;p13"/>
          <p:cNvSpPr/>
          <p:nvPr/>
        </p:nvSpPr>
        <p:spPr>
          <a:xfrm>
            <a:off x="3482317" y="4246208"/>
            <a:ext cx="3970689" cy="1860756"/>
          </a:xfrm>
          <a:prstGeom prst="roundRect">
            <a:avLst>
              <a:gd fmla="val 4520" name="adj"/>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6" name="Google Shape;386;p13"/>
          <p:cNvSpPr txBox="1"/>
          <p:nvPr/>
        </p:nvSpPr>
        <p:spPr>
          <a:xfrm>
            <a:off x="3856950" y="4396972"/>
            <a:ext cx="3514620" cy="169277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Kepala Keluarga merupakan anggota dari kelompok ternak 5 sapi (5 anggota)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Bulan lalu, 2 sapi mati karena wabah PMK. Sapi yang dimiliki keluarga saat ini: 3/5 = </a:t>
            </a:r>
            <a:r>
              <a:rPr b="1" i="0" lang="en-US" sz="1400" u="none" cap="none" strike="noStrike">
                <a:solidFill>
                  <a:srgbClr val="000000"/>
                </a:solidFill>
                <a:latin typeface="Calibri"/>
                <a:ea typeface="Calibri"/>
                <a:cs typeface="Calibri"/>
                <a:sym typeface="Calibri"/>
              </a:rPr>
              <a:t>0,6 sapi dibulatkan menjadi 1 sapi.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Berikan catatan: 3 sapi dimiliki 5 orang </a:t>
            </a:r>
            <a:endParaRPr b="0" i="0" sz="1400" u="none" cap="none" strike="noStrike">
              <a:solidFill>
                <a:srgbClr val="000000"/>
              </a:solidFill>
              <a:latin typeface="Arial"/>
              <a:ea typeface="Arial"/>
              <a:cs typeface="Arial"/>
              <a:sym typeface="Arial"/>
            </a:endParaRPr>
          </a:p>
        </p:txBody>
      </p:sp>
      <p:grpSp>
        <p:nvGrpSpPr>
          <p:cNvPr id="387" name="Google Shape;387;p13"/>
          <p:cNvGrpSpPr/>
          <p:nvPr/>
        </p:nvGrpSpPr>
        <p:grpSpPr>
          <a:xfrm>
            <a:off x="4159045" y="4060033"/>
            <a:ext cx="1350361" cy="369332"/>
            <a:chOff x="8637012" y="3466999"/>
            <a:chExt cx="1350361" cy="369332"/>
          </a:xfrm>
        </p:grpSpPr>
        <p:sp>
          <p:nvSpPr>
            <p:cNvPr id="388" name="Google Shape;388;p13"/>
            <p:cNvSpPr/>
            <p:nvPr/>
          </p:nvSpPr>
          <p:spPr>
            <a:xfrm>
              <a:off x="8637012" y="3554429"/>
              <a:ext cx="1291941" cy="22352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3A1B3"/>
                </a:solidFill>
                <a:latin typeface="Calibri"/>
                <a:ea typeface="Calibri"/>
                <a:cs typeface="Calibri"/>
                <a:sym typeface="Calibri"/>
              </a:endParaRPr>
            </a:p>
          </p:txBody>
        </p:sp>
        <p:sp>
          <p:nvSpPr>
            <p:cNvPr id="389" name="Google Shape;389;p13"/>
            <p:cNvSpPr/>
            <p:nvPr/>
          </p:nvSpPr>
          <p:spPr>
            <a:xfrm>
              <a:off x="8637012" y="3629320"/>
              <a:ext cx="58420" cy="58420"/>
            </a:xfrm>
            <a:prstGeom prst="ellipse">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3A1B3"/>
                </a:solidFill>
                <a:latin typeface="Calibri"/>
                <a:ea typeface="Calibri"/>
                <a:cs typeface="Calibri"/>
                <a:sym typeface="Calibri"/>
              </a:endParaRPr>
            </a:p>
          </p:txBody>
        </p:sp>
        <p:sp>
          <p:nvSpPr>
            <p:cNvPr id="390" name="Google Shape;390;p13"/>
            <p:cNvSpPr/>
            <p:nvPr/>
          </p:nvSpPr>
          <p:spPr>
            <a:xfrm>
              <a:off x="9928953" y="3629320"/>
              <a:ext cx="58420" cy="58420"/>
            </a:xfrm>
            <a:prstGeom prst="ellipse">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3A1B3"/>
                </a:solidFill>
                <a:latin typeface="Calibri"/>
                <a:ea typeface="Calibri"/>
                <a:cs typeface="Calibri"/>
                <a:sym typeface="Calibri"/>
              </a:endParaRPr>
            </a:p>
          </p:txBody>
        </p:sp>
        <p:sp>
          <p:nvSpPr>
            <p:cNvPr id="391" name="Google Shape;391;p13"/>
            <p:cNvSpPr txBox="1"/>
            <p:nvPr/>
          </p:nvSpPr>
          <p:spPr>
            <a:xfrm>
              <a:off x="8874499" y="3466999"/>
              <a:ext cx="87600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3A1B3"/>
                  </a:solidFill>
                  <a:latin typeface="Calibri"/>
                  <a:ea typeface="Calibri"/>
                  <a:cs typeface="Calibri"/>
                  <a:sym typeface="Calibri"/>
                </a:rPr>
                <a:t>Contoh</a:t>
              </a:r>
              <a:endParaRPr b="1" i="0" sz="1800" u="none" cap="none" strike="noStrike">
                <a:solidFill>
                  <a:srgbClr val="03A1B3"/>
                </a:solidFill>
                <a:latin typeface="Calibri"/>
                <a:ea typeface="Calibri"/>
                <a:cs typeface="Calibri"/>
                <a:sym typeface="Calibri"/>
              </a:endParaRPr>
            </a:p>
          </p:txBody>
        </p:sp>
      </p:grpSp>
      <p:sp>
        <p:nvSpPr>
          <p:cNvPr id="392" name="Google Shape;392;p13"/>
          <p:cNvSpPr/>
          <p:nvPr/>
        </p:nvSpPr>
        <p:spPr>
          <a:xfrm>
            <a:off x="3633430" y="4448199"/>
            <a:ext cx="223520" cy="223520"/>
          </a:xfrm>
          <a:prstGeom prst="ellipse">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93" name="Google Shape;393;p13"/>
          <p:cNvGrpSpPr/>
          <p:nvPr/>
        </p:nvGrpSpPr>
        <p:grpSpPr>
          <a:xfrm rot="5400000">
            <a:off x="5815178" y="3877022"/>
            <a:ext cx="489258" cy="375017"/>
            <a:chOff x="8356922" y="3429000"/>
            <a:chExt cx="676604" cy="381964"/>
          </a:xfrm>
        </p:grpSpPr>
        <p:sp>
          <p:nvSpPr>
            <p:cNvPr id="394" name="Google Shape;394;p13"/>
            <p:cNvSpPr/>
            <p:nvPr/>
          </p:nvSpPr>
          <p:spPr>
            <a:xfrm>
              <a:off x="8356922" y="3429000"/>
              <a:ext cx="381964" cy="381964"/>
            </a:xfrm>
            <a:prstGeom prst="chevron">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5" name="Google Shape;395;p13"/>
            <p:cNvSpPr/>
            <p:nvPr/>
          </p:nvSpPr>
          <p:spPr>
            <a:xfrm>
              <a:off x="8651562" y="3429000"/>
              <a:ext cx="381964" cy="381964"/>
            </a:xfrm>
            <a:prstGeom prst="chevron">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96" name="Google Shape;396;p13"/>
          <p:cNvGrpSpPr/>
          <p:nvPr/>
        </p:nvGrpSpPr>
        <p:grpSpPr>
          <a:xfrm>
            <a:off x="3429510" y="2831204"/>
            <a:ext cx="4245056" cy="919401"/>
            <a:chOff x="3487553" y="2995168"/>
            <a:chExt cx="4245056" cy="919401"/>
          </a:xfrm>
        </p:grpSpPr>
        <p:sp>
          <p:nvSpPr>
            <p:cNvPr id="397" name="Google Shape;397;p13"/>
            <p:cNvSpPr/>
            <p:nvPr/>
          </p:nvSpPr>
          <p:spPr>
            <a:xfrm>
              <a:off x="3487553" y="2995168"/>
              <a:ext cx="4245056" cy="919401"/>
            </a:xfrm>
            <a:prstGeom prst="roundRect">
              <a:avLst>
                <a:gd fmla="val 16667" name="adj"/>
              </a:avLst>
            </a:prstGeom>
            <a:solidFill>
              <a:srgbClr val="FFC93C"/>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Jumlah ternak yang dimiliki per kelompok = </a:t>
              </a:r>
              <a:r>
                <a:rPr b="1" i="0" lang="en-US" sz="1600" u="none" cap="none" strike="noStrike">
                  <a:solidFill>
                    <a:srgbClr val="03A1B3"/>
                  </a:solidFill>
                  <a:latin typeface="Calibri"/>
                  <a:ea typeface="Calibri"/>
                  <a:cs typeface="Calibri"/>
                  <a:sym typeface="Calibri"/>
                </a:rPr>
                <a:t>Jumlah ternak </a:t>
              </a:r>
              <a:endParaRPr b="1" i="0" sz="1600" u="none" cap="none" strike="noStrike">
                <a:solidFill>
                  <a:srgbClr val="03A1B3"/>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3A1B3"/>
                  </a:solidFill>
                  <a:latin typeface="Calibri"/>
                  <a:ea typeface="Calibri"/>
                  <a:cs typeface="Calibri"/>
                  <a:sym typeface="Calibri"/>
                </a:rPr>
                <a:t>Jumlah anggota dalam kelompok</a:t>
              </a:r>
              <a:endParaRPr b="0" i="0" sz="1400" u="none" cap="none" strike="noStrike">
                <a:solidFill>
                  <a:srgbClr val="000000"/>
                </a:solidFill>
                <a:latin typeface="Arial"/>
                <a:ea typeface="Arial"/>
                <a:cs typeface="Arial"/>
                <a:sym typeface="Arial"/>
              </a:endParaRPr>
            </a:p>
          </p:txBody>
        </p:sp>
        <p:cxnSp>
          <p:nvCxnSpPr>
            <p:cNvPr id="398" name="Google Shape;398;p13"/>
            <p:cNvCxnSpPr/>
            <p:nvPr/>
          </p:nvCxnSpPr>
          <p:spPr>
            <a:xfrm>
              <a:off x="4171582" y="3578809"/>
              <a:ext cx="2798104" cy="0"/>
            </a:xfrm>
            <a:prstGeom prst="straightConnector1">
              <a:avLst/>
            </a:prstGeom>
            <a:noFill/>
            <a:ln cap="flat" cmpd="sng" w="12700">
              <a:solidFill>
                <a:srgbClr val="00A8CC"/>
              </a:solidFill>
              <a:prstDash val="solid"/>
              <a:miter lim="800000"/>
              <a:headEnd len="sm" w="sm" type="none"/>
              <a:tailEnd len="sm" w="sm" type="none"/>
            </a:ln>
          </p:spPr>
        </p:cxnSp>
      </p:grpSp>
      <p:sp>
        <p:nvSpPr>
          <p:cNvPr id="399" name="Google Shape;399;p13"/>
          <p:cNvSpPr/>
          <p:nvPr/>
        </p:nvSpPr>
        <p:spPr>
          <a:xfrm>
            <a:off x="7855650" y="2610598"/>
            <a:ext cx="3970800" cy="3496500"/>
          </a:xfrm>
          <a:prstGeom prst="roundRect">
            <a:avLst>
              <a:gd fmla="val 4520" name="adj"/>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0" name="Google Shape;400;p13"/>
          <p:cNvSpPr txBox="1"/>
          <p:nvPr/>
        </p:nvSpPr>
        <p:spPr>
          <a:xfrm>
            <a:off x="8230275" y="2735950"/>
            <a:ext cx="3649200" cy="372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Jumlah ternak yang dimiliki diisikan sesuai pengakuan responden.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Jika keluarga tidak memiliki, isikan “000” pada kolom isian dan kotak yang tersedia.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Ternak yang dimiliki kelompok minimal terisi “001”, isi catatan jumlah ternak dan anggota kelompok</a:t>
            </a:r>
            <a:endParaRPr b="0" i="0" sz="1400" u="none" cap="none" strike="noStrike">
              <a:solidFill>
                <a:srgbClr val="000000"/>
              </a:solidFill>
              <a:latin typeface="Calibri"/>
              <a:ea typeface="Calibri"/>
              <a:cs typeface="Calibri"/>
              <a:sym typeface="Calibri"/>
            </a:endParaRPr>
          </a:p>
          <a:p>
            <a:pPr indent="0" lvl="0" marL="0" rtl="0" algn="l">
              <a:spcBef>
                <a:spcPts val="1200"/>
              </a:spcBef>
              <a:spcAft>
                <a:spcPts val="0"/>
              </a:spcAft>
              <a:buClr>
                <a:schemeClr val="dk1"/>
              </a:buClr>
              <a:buSzPts val="1100"/>
              <a:buFont typeface="Arial"/>
              <a:buNone/>
            </a:pPr>
            <a:r>
              <a:rPr lang="en-US">
                <a:solidFill>
                  <a:schemeClr val="dk1"/>
                </a:solidFill>
                <a:latin typeface="Calibri"/>
                <a:ea typeface="Calibri"/>
                <a:cs typeface="Calibri"/>
                <a:sym typeface="Calibri"/>
              </a:rPr>
              <a:t>Untuk kelompok yang memperoleh subsidi ternak dari pemerintah, dengan perjanjian sapi tersebut milik pemerintah, bila beranak, menjadi milik kelompok, maka apabila disubsidi 10 sapi dan beranak 3, maka yang dicatat  menjadi milik kelompok ternak adalah 3 Sapi </a:t>
            </a:r>
            <a:endParaRPr>
              <a:solidFill>
                <a:schemeClr val="dk1"/>
              </a:solidFill>
            </a:endParaRPr>
          </a:p>
          <a:p>
            <a:pPr indent="0" lvl="0" marL="0" marR="0" rtl="0" algn="l">
              <a:lnSpc>
                <a:spcPct val="100000"/>
              </a:lnSpc>
              <a:spcBef>
                <a:spcPts val="1200"/>
              </a:spcBef>
              <a:spcAft>
                <a:spcPts val="0"/>
              </a:spcAft>
              <a:buClr>
                <a:srgbClr val="000000"/>
              </a:buClr>
              <a:buSzPts val="1400"/>
              <a:buFont typeface="Arial"/>
              <a:buNone/>
            </a:pPr>
            <a:r>
              <a:t/>
            </a:r>
            <a:endParaRPr>
              <a:latin typeface="Calibri"/>
              <a:ea typeface="Calibri"/>
              <a:cs typeface="Calibri"/>
              <a:sym typeface="Calibri"/>
            </a:endParaRPr>
          </a:p>
        </p:txBody>
      </p:sp>
      <p:grpSp>
        <p:nvGrpSpPr>
          <p:cNvPr id="401" name="Google Shape;401;p13"/>
          <p:cNvGrpSpPr/>
          <p:nvPr/>
        </p:nvGrpSpPr>
        <p:grpSpPr>
          <a:xfrm>
            <a:off x="8532367" y="2411392"/>
            <a:ext cx="1350361" cy="369332"/>
            <a:chOff x="8637012" y="3457648"/>
            <a:chExt cx="1350361" cy="369332"/>
          </a:xfrm>
        </p:grpSpPr>
        <p:sp>
          <p:nvSpPr>
            <p:cNvPr id="402" name="Google Shape;402;p13"/>
            <p:cNvSpPr/>
            <p:nvPr/>
          </p:nvSpPr>
          <p:spPr>
            <a:xfrm>
              <a:off x="8637012" y="3554429"/>
              <a:ext cx="1291941" cy="22352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3A1B3"/>
                </a:solidFill>
                <a:latin typeface="Calibri"/>
                <a:ea typeface="Calibri"/>
                <a:cs typeface="Calibri"/>
                <a:sym typeface="Calibri"/>
              </a:endParaRPr>
            </a:p>
          </p:txBody>
        </p:sp>
        <p:sp>
          <p:nvSpPr>
            <p:cNvPr id="403" name="Google Shape;403;p13"/>
            <p:cNvSpPr/>
            <p:nvPr/>
          </p:nvSpPr>
          <p:spPr>
            <a:xfrm>
              <a:off x="8637012" y="3629320"/>
              <a:ext cx="58420" cy="58420"/>
            </a:xfrm>
            <a:prstGeom prst="ellipse">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3A1B3"/>
                </a:solidFill>
                <a:latin typeface="Calibri"/>
                <a:ea typeface="Calibri"/>
                <a:cs typeface="Calibri"/>
                <a:sym typeface="Calibri"/>
              </a:endParaRPr>
            </a:p>
          </p:txBody>
        </p:sp>
        <p:sp>
          <p:nvSpPr>
            <p:cNvPr id="404" name="Google Shape;404;p13"/>
            <p:cNvSpPr/>
            <p:nvPr/>
          </p:nvSpPr>
          <p:spPr>
            <a:xfrm>
              <a:off x="9928953" y="3629320"/>
              <a:ext cx="58420" cy="58420"/>
            </a:xfrm>
            <a:prstGeom prst="ellipse">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3A1B3"/>
                </a:solidFill>
                <a:latin typeface="Calibri"/>
                <a:ea typeface="Calibri"/>
                <a:cs typeface="Calibri"/>
                <a:sym typeface="Calibri"/>
              </a:endParaRPr>
            </a:p>
          </p:txBody>
        </p:sp>
        <p:sp>
          <p:nvSpPr>
            <p:cNvPr id="405" name="Google Shape;405;p13"/>
            <p:cNvSpPr txBox="1"/>
            <p:nvPr/>
          </p:nvSpPr>
          <p:spPr>
            <a:xfrm>
              <a:off x="8916266" y="3457648"/>
              <a:ext cx="92294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3A1B3"/>
                  </a:solidFill>
                  <a:latin typeface="Calibri"/>
                  <a:ea typeface="Calibri"/>
                  <a:cs typeface="Calibri"/>
                  <a:sym typeface="Calibri"/>
                </a:rPr>
                <a:t>Catatan</a:t>
              </a:r>
              <a:endParaRPr b="1" i="0" sz="1800" u="none" cap="none" strike="noStrike">
                <a:solidFill>
                  <a:srgbClr val="03A1B3"/>
                </a:solidFill>
                <a:latin typeface="Calibri"/>
                <a:ea typeface="Calibri"/>
                <a:cs typeface="Calibri"/>
                <a:sym typeface="Calibri"/>
              </a:endParaRPr>
            </a:p>
          </p:txBody>
        </p:sp>
      </p:grpSp>
      <p:sp>
        <p:nvSpPr>
          <p:cNvPr id="406" name="Google Shape;406;p13"/>
          <p:cNvSpPr/>
          <p:nvPr/>
        </p:nvSpPr>
        <p:spPr>
          <a:xfrm>
            <a:off x="8006752" y="2806755"/>
            <a:ext cx="223500" cy="223500"/>
          </a:xfrm>
          <a:prstGeom prst="ellipse">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7" name="Google Shape;407;p13"/>
          <p:cNvSpPr/>
          <p:nvPr/>
        </p:nvSpPr>
        <p:spPr>
          <a:xfrm>
            <a:off x="8006752" y="3387065"/>
            <a:ext cx="223500" cy="223500"/>
          </a:xfrm>
          <a:prstGeom prst="ellipse">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8" name="Google Shape;408;p13"/>
          <p:cNvSpPr/>
          <p:nvPr/>
        </p:nvSpPr>
        <p:spPr>
          <a:xfrm>
            <a:off x="8019278" y="3956965"/>
            <a:ext cx="223500" cy="223500"/>
          </a:xfrm>
          <a:prstGeom prst="ellipse">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9" name="Google Shape;409;p13"/>
          <p:cNvSpPr/>
          <p:nvPr/>
        </p:nvSpPr>
        <p:spPr>
          <a:xfrm>
            <a:off x="8019278" y="4740265"/>
            <a:ext cx="223500" cy="223500"/>
          </a:xfrm>
          <a:prstGeom prst="ellipse">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14"/>
          <p:cNvSpPr/>
          <p:nvPr/>
        </p:nvSpPr>
        <p:spPr>
          <a:xfrm>
            <a:off x="10335490" y="6526384"/>
            <a:ext cx="1856510" cy="331616"/>
          </a:xfrm>
          <a:prstGeom prst="rect">
            <a:avLst/>
          </a:prstGeom>
          <a:solidFill>
            <a:srgbClr val="01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6" name="Google Shape;416;p14"/>
          <p:cNvSpPr/>
          <p:nvPr/>
        </p:nvSpPr>
        <p:spPr>
          <a:xfrm>
            <a:off x="549066" y="2195795"/>
            <a:ext cx="2664040" cy="2962582"/>
          </a:xfrm>
          <a:prstGeom prst="roundRect">
            <a:avLst>
              <a:gd fmla="val 9836" name="adj"/>
            </a:avLst>
          </a:prstGeom>
          <a:solidFill>
            <a:srgbClr val="01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7" name="Google Shape;417;p14"/>
          <p:cNvSpPr/>
          <p:nvPr/>
        </p:nvSpPr>
        <p:spPr>
          <a:xfrm>
            <a:off x="4618299" y="130088"/>
            <a:ext cx="7573701" cy="440945"/>
          </a:xfrm>
          <a:prstGeom prst="rect">
            <a:avLst/>
          </a:prstGeom>
          <a:solidFill>
            <a:srgbClr val="01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8" name="Google Shape;418;p14"/>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19" name="Google Shape;419;p14"/>
          <p:cNvSpPr/>
          <p:nvPr/>
        </p:nvSpPr>
        <p:spPr>
          <a:xfrm>
            <a:off x="-11575" y="-49066"/>
            <a:ext cx="5105864"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0" name="Google Shape;420;p14"/>
          <p:cNvSpPr txBox="1"/>
          <p:nvPr/>
        </p:nvSpPr>
        <p:spPr>
          <a:xfrm>
            <a:off x="358815" y="130088"/>
            <a:ext cx="3956724"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Libre Franklin Medium"/>
                <a:ea typeface="Libre Franklin Medium"/>
                <a:cs typeface="Libre Franklin Medium"/>
                <a:sym typeface="Libre Franklin Medium"/>
              </a:rPr>
              <a:t>PERTANYAAN 505</a:t>
            </a:r>
            <a:endParaRPr b="0" i="0" sz="1400" u="none" cap="none" strike="noStrike">
              <a:solidFill>
                <a:srgbClr val="000000"/>
              </a:solidFill>
              <a:latin typeface="Arial"/>
              <a:ea typeface="Arial"/>
              <a:cs typeface="Arial"/>
              <a:sym typeface="Arial"/>
            </a:endParaRPr>
          </a:p>
        </p:txBody>
      </p:sp>
      <p:sp>
        <p:nvSpPr>
          <p:cNvPr id="421" name="Google Shape;421;p14"/>
          <p:cNvSpPr txBox="1"/>
          <p:nvPr/>
        </p:nvSpPr>
        <p:spPr>
          <a:xfrm>
            <a:off x="8542117" y="141663"/>
            <a:ext cx="333751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chemeClr val="lt1"/>
                </a:solidFill>
                <a:latin typeface="Calibri"/>
                <a:ea typeface="Calibri"/>
                <a:cs typeface="Calibri"/>
                <a:sym typeface="Calibri"/>
              </a:rPr>
              <a:t>lihat buku pedoman halaman 122</a:t>
            </a:r>
            <a:endParaRPr b="0" i="0" sz="1400" u="none" cap="none" strike="noStrike">
              <a:solidFill>
                <a:srgbClr val="000000"/>
              </a:solidFill>
              <a:latin typeface="Arial"/>
              <a:ea typeface="Arial"/>
              <a:cs typeface="Arial"/>
              <a:sym typeface="Arial"/>
            </a:endParaRPr>
          </a:p>
        </p:txBody>
      </p:sp>
      <p:sp>
        <p:nvSpPr>
          <p:cNvPr id="422" name="Google Shape;422;p14"/>
          <p:cNvSpPr/>
          <p:nvPr/>
        </p:nvSpPr>
        <p:spPr>
          <a:xfrm>
            <a:off x="549066" y="2089190"/>
            <a:ext cx="2664039" cy="451412"/>
          </a:xfrm>
          <a:prstGeom prst="roundRect">
            <a:avLst>
              <a:gd fmla="val 0" name="adj"/>
            </a:avLst>
          </a:prstGeom>
          <a:solidFill>
            <a:srgbClr val="01C9D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423" name="Google Shape;423;p14"/>
          <p:cNvGrpSpPr/>
          <p:nvPr/>
        </p:nvGrpSpPr>
        <p:grpSpPr>
          <a:xfrm>
            <a:off x="692045" y="2217684"/>
            <a:ext cx="848360" cy="223520"/>
            <a:chOff x="4521200" y="4013200"/>
            <a:chExt cx="848360" cy="223520"/>
          </a:xfrm>
        </p:grpSpPr>
        <p:sp>
          <p:nvSpPr>
            <p:cNvPr id="424" name="Google Shape;424;p14"/>
            <p:cNvSpPr/>
            <p:nvPr/>
          </p:nvSpPr>
          <p:spPr>
            <a:xfrm>
              <a:off x="4521200" y="4013200"/>
              <a:ext cx="223520" cy="223520"/>
            </a:xfrm>
            <a:prstGeom prst="ellipse">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5" name="Google Shape;425;p14"/>
            <p:cNvSpPr/>
            <p:nvPr/>
          </p:nvSpPr>
          <p:spPr>
            <a:xfrm>
              <a:off x="4833620" y="4013200"/>
              <a:ext cx="223520" cy="223520"/>
            </a:xfrm>
            <a:prstGeom prst="ellipse">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6" name="Google Shape;426;p14"/>
            <p:cNvSpPr/>
            <p:nvPr/>
          </p:nvSpPr>
          <p:spPr>
            <a:xfrm>
              <a:off x="5146040" y="4013200"/>
              <a:ext cx="223520" cy="223520"/>
            </a:xfrm>
            <a:prstGeom prst="ellipse">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427" name="Google Shape;427;p14"/>
          <p:cNvSpPr txBox="1"/>
          <p:nvPr/>
        </p:nvSpPr>
        <p:spPr>
          <a:xfrm>
            <a:off x="657162" y="2885507"/>
            <a:ext cx="2555943"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Rincian ini bertujuan untuk mendapatkan informasi tentang keluarga yang memiliki akses terhadap internet. </a:t>
            </a:r>
            <a:endParaRPr b="0" i="0" sz="1800" u="none" cap="none" strike="noStrike">
              <a:solidFill>
                <a:schemeClr val="lt1"/>
              </a:solidFill>
              <a:latin typeface="Calibri"/>
              <a:ea typeface="Calibri"/>
              <a:cs typeface="Calibri"/>
              <a:sym typeface="Calibri"/>
            </a:endParaRPr>
          </a:p>
        </p:txBody>
      </p:sp>
      <p:sp>
        <p:nvSpPr>
          <p:cNvPr id="428" name="Google Shape;428;p14"/>
          <p:cNvSpPr txBox="1"/>
          <p:nvPr/>
        </p:nvSpPr>
        <p:spPr>
          <a:xfrm>
            <a:off x="1633399" y="2144778"/>
            <a:ext cx="75110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P.505</a:t>
            </a:r>
            <a:endParaRPr b="0" i="0" sz="1400" u="none" cap="none" strike="noStrike">
              <a:solidFill>
                <a:srgbClr val="000000"/>
              </a:solidFill>
              <a:latin typeface="Arial"/>
              <a:ea typeface="Arial"/>
              <a:cs typeface="Arial"/>
              <a:sym typeface="Arial"/>
            </a:endParaRPr>
          </a:p>
        </p:txBody>
      </p:sp>
      <p:sp>
        <p:nvSpPr>
          <p:cNvPr id="429" name="Google Shape;429;p14"/>
          <p:cNvSpPr/>
          <p:nvPr/>
        </p:nvSpPr>
        <p:spPr>
          <a:xfrm>
            <a:off x="6353961" y="2112801"/>
            <a:ext cx="2758236" cy="4167289"/>
          </a:xfrm>
          <a:prstGeom prst="roundRect">
            <a:avLst>
              <a:gd fmla="val 4520" name="adj"/>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0" name="Google Shape;430;p14"/>
          <p:cNvSpPr txBox="1"/>
          <p:nvPr/>
        </p:nvSpPr>
        <p:spPr>
          <a:xfrm>
            <a:off x="6412015" y="2356315"/>
            <a:ext cx="2758235" cy="240065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1" lang="en-US" sz="1500" u="none" cap="none" strike="noStrike">
                <a:solidFill>
                  <a:srgbClr val="000000"/>
                </a:solidFill>
                <a:latin typeface="Calibri"/>
                <a:ea typeface="Calibri"/>
                <a:cs typeface="Calibri"/>
                <a:sym typeface="Calibri"/>
              </a:rPr>
              <a:t>Wi-Fi merupakan kependekan dari Wireless Fidelity, sinonim dengan WLAN (wireless local area network). Wifi menggunakan titik akses (hotspot) terdekat. Disebut menggunakan Wifi bila akses wifi dilakukan secara</a:t>
            </a:r>
            <a:r>
              <a:rPr b="1" i="1" lang="en-US" sz="1500" u="none" cap="none" strike="noStrike">
                <a:solidFill>
                  <a:srgbClr val="000000"/>
                </a:solidFill>
                <a:latin typeface="Calibri"/>
                <a:ea typeface="Calibri"/>
                <a:cs typeface="Calibri"/>
                <a:sym typeface="Calibri"/>
              </a:rPr>
              <a:t> gratis pada ruang publik</a:t>
            </a:r>
            <a:r>
              <a:rPr b="0" i="1" lang="en-US" sz="1500" u="none" cap="none" strike="noStrike">
                <a:solidFill>
                  <a:srgbClr val="000000"/>
                </a:solidFill>
                <a:latin typeface="Calibri"/>
                <a:ea typeface="Calibri"/>
                <a:cs typeface="Calibri"/>
                <a:sym typeface="Calibri"/>
              </a:rPr>
              <a:t> (kantor, fasilitas umum, resto, dll).</a:t>
            </a:r>
            <a:endParaRPr b="0" i="1" sz="1500" u="none" cap="none" strike="noStrike">
              <a:solidFill>
                <a:schemeClr val="dk1"/>
              </a:solidFill>
              <a:latin typeface="Calibri"/>
              <a:ea typeface="Calibri"/>
              <a:cs typeface="Calibri"/>
              <a:sym typeface="Calibri"/>
            </a:endParaRPr>
          </a:p>
        </p:txBody>
      </p:sp>
      <p:sp>
        <p:nvSpPr>
          <p:cNvPr id="431" name="Google Shape;431;p14"/>
          <p:cNvSpPr/>
          <p:nvPr/>
        </p:nvSpPr>
        <p:spPr>
          <a:xfrm>
            <a:off x="7113137" y="2013271"/>
            <a:ext cx="1291941" cy="22352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2" name="Google Shape;432;p14"/>
          <p:cNvSpPr/>
          <p:nvPr/>
        </p:nvSpPr>
        <p:spPr>
          <a:xfrm>
            <a:off x="7113137" y="2088162"/>
            <a:ext cx="58420" cy="58420"/>
          </a:xfrm>
          <a:prstGeom prst="ellipse">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3" name="Google Shape;433;p14"/>
          <p:cNvSpPr/>
          <p:nvPr/>
        </p:nvSpPr>
        <p:spPr>
          <a:xfrm>
            <a:off x="8405078" y="2088162"/>
            <a:ext cx="58420" cy="58420"/>
          </a:xfrm>
          <a:prstGeom prst="ellipse">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4" name="Google Shape;434;p14"/>
          <p:cNvSpPr txBox="1"/>
          <p:nvPr/>
        </p:nvSpPr>
        <p:spPr>
          <a:xfrm>
            <a:off x="7535778" y="1934914"/>
            <a:ext cx="58060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3A1B3"/>
                </a:solidFill>
                <a:latin typeface="Calibri"/>
                <a:ea typeface="Calibri"/>
                <a:cs typeface="Calibri"/>
                <a:sym typeface="Calibri"/>
              </a:rPr>
              <a:t>Wifi</a:t>
            </a:r>
            <a:endParaRPr b="1" i="0" sz="1800" u="none" cap="none" strike="noStrike">
              <a:solidFill>
                <a:srgbClr val="03A1B3"/>
              </a:solidFill>
              <a:latin typeface="Calibri"/>
              <a:ea typeface="Calibri"/>
              <a:cs typeface="Calibri"/>
              <a:sym typeface="Calibri"/>
            </a:endParaRPr>
          </a:p>
        </p:txBody>
      </p:sp>
      <p:sp>
        <p:nvSpPr>
          <p:cNvPr id="435" name="Google Shape;435;p14"/>
          <p:cNvSpPr/>
          <p:nvPr/>
        </p:nvSpPr>
        <p:spPr>
          <a:xfrm>
            <a:off x="9283147" y="2097013"/>
            <a:ext cx="2593761" cy="4183077"/>
          </a:xfrm>
          <a:prstGeom prst="roundRect">
            <a:avLst>
              <a:gd fmla="val 4520" name="adj"/>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6" name="Google Shape;436;p14"/>
          <p:cNvSpPr txBox="1"/>
          <p:nvPr/>
        </p:nvSpPr>
        <p:spPr>
          <a:xfrm>
            <a:off x="9351090" y="2369347"/>
            <a:ext cx="2443508" cy="21698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1" i="1" lang="en-US" sz="1500" u="none" cap="none" strike="noStrike">
                <a:solidFill>
                  <a:srgbClr val="000000"/>
                </a:solidFill>
                <a:latin typeface="Calibri"/>
                <a:ea typeface="Calibri"/>
                <a:cs typeface="Calibri"/>
                <a:sym typeface="Calibri"/>
              </a:rPr>
              <a:t>Internet Handphone </a:t>
            </a:r>
            <a:r>
              <a:rPr b="0" i="1" lang="en-US" sz="1500" u="none" cap="none" strike="noStrike">
                <a:solidFill>
                  <a:srgbClr val="000000"/>
                </a:solidFill>
                <a:latin typeface="Calibri"/>
                <a:ea typeface="Calibri"/>
                <a:cs typeface="Calibri"/>
                <a:sym typeface="Calibri"/>
              </a:rPr>
              <a:t>biasanya menggunakan Kartu Perdana maupun kartu kuota Internet dari berbagai operator seluler. Kartu Perdana Internet menawarkan paket internet bulanan, harian, dan lainnya.</a:t>
            </a:r>
            <a:endParaRPr b="0" i="1" sz="1500" u="none" cap="none" strike="noStrike">
              <a:solidFill>
                <a:schemeClr val="dk1"/>
              </a:solidFill>
              <a:latin typeface="Calibri"/>
              <a:ea typeface="Calibri"/>
              <a:cs typeface="Calibri"/>
              <a:sym typeface="Calibri"/>
            </a:endParaRPr>
          </a:p>
        </p:txBody>
      </p:sp>
      <p:sp>
        <p:nvSpPr>
          <p:cNvPr id="437" name="Google Shape;437;p14"/>
          <p:cNvSpPr/>
          <p:nvPr/>
        </p:nvSpPr>
        <p:spPr>
          <a:xfrm>
            <a:off x="9442074" y="1994449"/>
            <a:ext cx="1291941" cy="22352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8" name="Google Shape;438;p14"/>
          <p:cNvSpPr/>
          <p:nvPr/>
        </p:nvSpPr>
        <p:spPr>
          <a:xfrm>
            <a:off x="9442074" y="2069340"/>
            <a:ext cx="58420" cy="58420"/>
          </a:xfrm>
          <a:prstGeom prst="ellipse">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9" name="Google Shape;439;p14"/>
          <p:cNvSpPr/>
          <p:nvPr/>
        </p:nvSpPr>
        <p:spPr>
          <a:xfrm>
            <a:off x="11715090" y="2069340"/>
            <a:ext cx="58420" cy="58420"/>
          </a:xfrm>
          <a:prstGeom prst="ellipse">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0" name="Google Shape;440;p14"/>
          <p:cNvSpPr txBox="1"/>
          <p:nvPr/>
        </p:nvSpPr>
        <p:spPr>
          <a:xfrm>
            <a:off x="9568199" y="1904911"/>
            <a:ext cx="2127377"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3A1B3"/>
                </a:solidFill>
                <a:latin typeface="Calibri"/>
                <a:ea typeface="Calibri"/>
                <a:cs typeface="Calibri"/>
                <a:sym typeface="Calibri"/>
              </a:rPr>
              <a:t>Internet </a:t>
            </a:r>
            <a:r>
              <a:rPr b="1" i="1" lang="en-US" sz="1800" u="none" cap="none" strike="noStrike">
                <a:solidFill>
                  <a:srgbClr val="03A1B3"/>
                </a:solidFill>
                <a:latin typeface="Calibri"/>
                <a:ea typeface="Calibri"/>
                <a:cs typeface="Calibri"/>
                <a:sym typeface="Calibri"/>
              </a:rPr>
              <a:t>Handphone</a:t>
            </a:r>
            <a:endParaRPr b="0" i="0" sz="1400" u="none" cap="none" strike="noStrike">
              <a:solidFill>
                <a:srgbClr val="000000"/>
              </a:solidFill>
              <a:latin typeface="Arial"/>
              <a:ea typeface="Arial"/>
              <a:cs typeface="Arial"/>
              <a:sym typeface="Arial"/>
            </a:endParaRPr>
          </a:p>
        </p:txBody>
      </p:sp>
      <p:sp>
        <p:nvSpPr>
          <p:cNvPr id="441" name="Google Shape;441;p14"/>
          <p:cNvSpPr/>
          <p:nvPr/>
        </p:nvSpPr>
        <p:spPr>
          <a:xfrm>
            <a:off x="-11575" y="6526384"/>
            <a:ext cx="10347066" cy="331616"/>
          </a:xfrm>
          <a:prstGeom prst="rect">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42" name="Google Shape;442;p14"/>
          <p:cNvPicPr preferRelativeResize="0"/>
          <p:nvPr/>
        </p:nvPicPr>
        <p:blipFill rotWithShape="1">
          <a:blip r:embed="rId3">
            <a:alphaModFix/>
          </a:blip>
          <a:srcRect b="48330" l="6019" r="2902" t="39445"/>
          <a:stretch/>
        </p:blipFill>
        <p:spPr>
          <a:xfrm>
            <a:off x="673273" y="1001722"/>
            <a:ext cx="11104245" cy="838368"/>
          </a:xfrm>
          <a:prstGeom prst="rect">
            <a:avLst/>
          </a:prstGeom>
          <a:noFill/>
          <a:ln cap="flat" cmpd="sng" w="9525">
            <a:solidFill>
              <a:srgbClr val="252A34"/>
            </a:solidFill>
            <a:prstDash val="solid"/>
            <a:round/>
            <a:headEnd len="sm" w="sm" type="none"/>
            <a:tailEnd len="sm" w="sm" type="none"/>
          </a:ln>
        </p:spPr>
      </p:pic>
      <p:sp>
        <p:nvSpPr>
          <p:cNvPr id="443" name="Google Shape;443;p14"/>
          <p:cNvSpPr/>
          <p:nvPr/>
        </p:nvSpPr>
        <p:spPr>
          <a:xfrm>
            <a:off x="3538009" y="2112801"/>
            <a:ext cx="2713747" cy="4169460"/>
          </a:xfrm>
          <a:prstGeom prst="roundRect">
            <a:avLst>
              <a:gd fmla="val 4520" name="adj"/>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4" name="Google Shape;444;p14"/>
          <p:cNvSpPr/>
          <p:nvPr/>
        </p:nvSpPr>
        <p:spPr>
          <a:xfrm>
            <a:off x="4133703" y="2138738"/>
            <a:ext cx="1291941" cy="22352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45" name="Google Shape;445;p14"/>
          <p:cNvSpPr/>
          <p:nvPr/>
        </p:nvSpPr>
        <p:spPr>
          <a:xfrm>
            <a:off x="3805715" y="2091575"/>
            <a:ext cx="58420" cy="58420"/>
          </a:xfrm>
          <a:prstGeom prst="ellipse">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6" name="Google Shape;446;p14"/>
          <p:cNvSpPr/>
          <p:nvPr/>
        </p:nvSpPr>
        <p:spPr>
          <a:xfrm>
            <a:off x="5983606" y="2087551"/>
            <a:ext cx="58420" cy="58420"/>
          </a:xfrm>
          <a:prstGeom prst="ellipse">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7" name="Google Shape;447;p14"/>
          <p:cNvSpPr txBox="1"/>
          <p:nvPr/>
        </p:nvSpPr>
        <p:spPr>
          <a:xfrm>
            <a:off x="3863771" y="1866127"/>
            <a:ext cx="2128813" cy="64633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3A1B3"/>
                </a:solidFill>
                <a:latin typeface="Calibri"/>
                <a:ea typeface="Calibri"/>
                <a:cs typeface="Calibri"/>
                <a:sym typeface="Calibri"/>
              </a:rPr>
              <a:t>Internet &amp; TV digital berlangganan</a:t>
            </a:r>
            <a:endParaRPr b="1" i="0" sz="1800" u="none" cap="none" strike="noStrike">
              <a:solidFill>
                <a:srgbClr val="03A1B3"/>
              </a:solidFill>
              <a:latin typeface="Calibri"/>
              <a:ea typeface="Calibri"/>
              <a:cs typeface="Calibri"/>
              <a:sym typeface="Calibri"/>
            </a:endParaRPr>
          </a:p>
        </p:txBody>
      </p:sp>
      <p:pic>
        <p:nvPicPr>
          <p:cNvPr descr="https://lh3.googleusercontent.com/1wbXMVghqjzH3oWMrAmjiu5aptmtK4cuXFRJQOKtY3Uy0GIk00YBZSbtMDRyrIt2DGJDJD-BwmuIH-aFFR24Xppp3YUYMn1HZIboV8-r3qVDaCU_ebB6ZrUHg9GK45MdeNv-chM" id="448" name="Google Shape;448;p14"/>
          <p:cNvPicPr preferRelativeResize="0"/>
          <p:nvPr/>
        </p:nvPicPr>
        <p:blipFill rotWithShape="1">
          <a:blip r:embed="rId4">
            <a:alphaModFix/>
          </a:blip>
          <a:srcRect b="0" l="0" r="0" t="0"/>
          <a:stretch/>
        </p:blipFill>
        <p:spPr>
          <a:xfrm>
            <a:off x="9332746" y="4812380"/>
            <a:ext cx="2497179" cy="1404170"/>
          </a:xfrm>
          <a:prstGeom prst="rect">
            <a:avLst/>
          </a:prstGeom>
          <a:noFill/>
          <a:ln>
            <a:noFill/>
          </a:ln>
        </p:spPr>
      </p:pic>
      <p:sp>
        <p:nvSpPr>
          <p:cNvPr id="449" name="Google Shape;449;p14"/>
          <p:cNvSpPr txBox="1"/>
          <p:nvPr/>
        </p:nvSpPr>
        <p:spPr>
          <a:xfrm>
            <a:off x="3597467" y="2444554"/>
            <a:ext cx="2756494" cy="26314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1" lang="en-US" sz="1500" u="none" cap="none" strike="noStrike">
                <a:solidFill>
                  <a:schemeClr val="dk1"/>
                </a:solidFill>
                <a:latin typeface="Calibri"/>
                <a:ea typeface="Calibri"/>
                <a:cs typeface="Calibri"/>
                <a:sym typeface="Calibri"/>
              </a:rPr>
              <a:t>Internet &amp; TV digital berlangganan menggunakan teknologi kabel fiber optic. Keluarga dapat mengakses dengan cara </a:t>
            </a:r>
            <a:r>
              <a:rPr b="1" i="1" lang="en-US" sz="1500" u="none" cap="none" strike="noStrike">
                <a:solidFill>
                  <a:schemeClr val="dk1"/>
                </a:solidFill>
                <a:latin typeface="Calibri"/>
                <a:ea typeface="Calibri"/>
                <a:cs typeface="Calibri"/>
                <a:sym typeface="Calibri"/>
              </a:rPr>
              <a:t>berlangganan baik hanya internet maupun paket internet &amp; TV digital</a:t>
            </a:r>
            <a:r>
              <a:rPr b="0" i="1" lang="en-US" sz="1500" u="none" cap="none" strike="noStrike">
                <a:solidFill>
                  <a:schemeClr val="dk1"/>
                </a:solidFill>
                <a:latin typeface="Calibri"/>
                <a:ea typeface="Calibri"/>
                <a:cs typeface="Calibri"/>
                <a:sym typeface="Calibri"/>
              </a:rPr>
              <a:t>. Contoh Provider B*znetHome, M*CPlay Ind*home, F*rstM*dia,Gr**vy, Tr*nsvision, dll)</a:t>
            </a:r>
            <a:endParaRPr b="0" i="1" sz="15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500"/>
              <a:buFont typeface="Arial"/>
              <a:buNone/>
            </a:pPr>
            <a:r>
              <a:t/>
            </a:r>
            <a:endParaRPr b="0" i="1" sz="1500" u="none" cap="none" strike="noStrike">
              <a:solidFill>
                <a:schemeClr val="dk1"/>
              </a:solidFill>
              <a:latin typeface="Calibri"/>
              <a:ea typeface="Calibri"/>
              <a:cs typeface="Calibri"/>
              <a:sym typeface="Calibri"/>
            </a:endParaRPr>
          </a:p>
        </p:txBody>
      </p:sp>
      <p:grpSp>
        <p:nvGrpSpPr>
          <p:cNvPr id="450" name="Google Shape;450;p14"/>
          <p:cNvGrpSpPr/>
          <p:nvPr/>
        </p:nvGrpSpPr>
        <p:grpSpPr>
          <a:xfrm>
            <a:off x="3110757" y="4185952"/>
            <a:ext cx="489258" cy="375017"/>
            <a:chOff x="8356922" y="3429000"/>
            <a:chExt cx="676604" cy="381964"/>
          </a:xfrm>
        </p:grpSpPr>
        <p:sp>
          <p:nvSpPr>
            <p:cNvPr id="451" name="Google Shape;451;p14"/>
            <p:cNvSpPr/>
            <p:nvPr/>
          </p:nvSpPr>
          <p:spPr>
            <a:xfrm>
              <a:off x="8356922" y="3429000"/>
              <a:ext cx="381964" cy="381964"/>
            </a:xfrm>
            <a:prstGeom prst="chevron">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52" name="Google Shape;452;p14"/>
            <p:cNvSpPr/>
            <p:nvPr/>
          </p:nvSpPr>
          <p:spPr>
            <a:xfrm>
              <a:off x="8651562" y="3429000"/>
              <a:ext cx="381964" cy="381964"/>
            </a:xfrm>
            <a:prstGeom prst="chevron">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53" name="Google Shape;453;p14"/>
          <p:cNvGrpSpPr/>
          <p:nvPr/>
        </p:nvGrpSpPr>
        <p:grpSpPr>
          <a:xfrm>
            <a:off x="3114444" y="2805898"/>
            <a:ext cx="489258" cy="375017"/>
            <a:chOff x="8356922" y="3429000"/>
            <a:chExt cx="676604" cy="381964"/>
          </a:xfrm>
        </p:grpSpPr>
        <p:sp>
          <p:nvSpPr>
            <p:cNvPr id="454" name="Google Shape;454;p14"/>
            <p:cNvSpPr/>
            <p:nvPr/>
          </p:nvSpPr>
          <p:spPr>
            <a:xfrm>
              <a:off x="8356922" y="3429000"/>
              <a:ext cx="381964" cy="381964"/>
            </a:xfrm>
            <a:prstGeom prst="chevron">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55" name="Google Shape;455;p14"/>
            <p:cNvSpPr/>
            <p:nvPr/>
          </p:nvSpPr>
          <p:spPr>
            <a:xfrm>
              <a:off x="8651562" y="3429000"/>
              <a:ext cx="381964" cy="381964"/>
            </a:xfrm>
            <a:prstGeom prst="chevron">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descr="https://lh6.googleusercontent.com/7s31jfWJ1eeyohVnhDoYoU88ff3JYSg54R9R6mRxWCiXdHQ40FV1ixpSIiMKCSkePPJV51xykGVEVEJdl4e89ZO5-ER30cS63KGY1y12q1SSihpbOnQAhcBVz_Gw083avwr5WMI" id="456" name="Google Shape;456;p14"/>
          <p:cNvPicPr preferRelativeResize="0"/>
          <p:nvPr/>
        </p:nvPicPr>
        <p:blipFill rotWithShape="1">
          <a:blip r:embed="rId5">
            <a:alphaModFix/>
          </a:blip>
          <a:srcRect b="0" l="0" r="0" t="0"/>
          <a:stretch/>
        </p:blipFill>
        <p:spPr>
          <a:xfrm>
            <a:off x="3617825" y="4812380"/>
            <a:ext cx="2558482" cy="1381887"/>
          </a:xfrm>
          <a:prstGeom prst="rect">
            <a:avLst/>
          </a:prstGeom>
          <a:noFill/>
          <a:ln>
            <a:noFill/>
          </a:ln>
        </p:spPr>
      </p:pic>
      <p:pic>
        <p:nvPicPr>
          <p:cNvPr id="457" name="Google Shape;457;p14"/>
          <p:cNvPicPr preferRelativeResize="0"/>
          <p:nvPr/>
        </p:nvPicPr>
        <p:blipFill rotWithShape="1">
          <a:blip r:embed="rId6">
            <a:alphaModFix/>
          </a:blip>
          <a:srcRect b="26830" l="5675" r="45783" t="18985"/>
          <a:stretch/>
        </p:blipFill>
        <p:spPr>
          <a:xfrm>
            <a:off x="6626699" y="4812380"/>
            <a:ext cx="2327428" cy="1435055"/>
          </a:xfrm>
          <a:prstGeom prst="rect">
            <a:avLst/>
          </a:prstGeom>
          <a:noFill/>
          <a:ln>
            <a:noFill/>
          </a:ln>
        </p:spPr>
      </p:pic>
      <p:sp>
        <p:nvSpPr>
          <p:cNvPr id="458" name="Google Shape;458;p14"/>
          <p:cNvSpPr txBox="1"/>
          <p:nvPr/>
        </p:nvSpPr>
        <p:spPr>
          <a:xfrm>
            <a:off x="-33149" y="6282796"/>
            <a:ext cx="6425852"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17A87"/>
                </a:solidFill>
                <a:latin typeface="Calibri"/>
                <a:ea typeface="Calibri"/>
                <a:cs typeface="Calibri"/>
                <a:sym typeface="Calibri"/>
              </a:rPr>
              <a:t>Sumber Gambar: https://mojok.co/terminal/free-wifi-yang-sesungguhnya-nggak-benar-benar-free/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15"/>
          <p:cNvSpPr/>
          <p:nvPr/>
        </p:nvSpPr>
        <p:spPr>
          <a:xfrm>
            <a:off x="10335490" y="6526384"/>
            <a:ext cx="1856510" cy="331616"/>
          </a:xfrm>
          <a:prstGeom prst="rect">
            <a:avLst/>
          </a:prstGeom>
          <a:solidFill>
            <a:srgbClr val="01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5" name="Google Shape;465;p15"/>
          <p:cNvSpPr/>
          <p:nvPr/>
        </p:nvSpPr>
        <p:spPr>
          <a:xfrm>
            <a:off x="4618299" y="130088"/>
            <a:ext cx="7573701" cy="440945"/>
          </a:xfrm>
          <a:prstGeom prst="rect">
            <a:avLst/>
          </a:prstGeom>
          <a:solidFill>
            <a:srgbClr val="01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6" name="Google Shape;466;p15"/>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67" name="Google Shape;467;p15"/>
          <p:cNvSpPr/>
          <p:nvPr/>
        </p:nvSpPr>
        <p:spPr>
          <a:xfrm>
            <a:off x="-11575" y="-49066"/>
            <a:ext cx="5105864"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8" name="Google Shape;468;p15"/>
          <p:cNvSpPr txBox="1"/>
          <p:nvPr/>
        </p:nvSpPr>
        <p:spPr>
          <a:xfrm>
            <a:off x="358815" y="130088"/>
            <a:ext cx="3956724"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Libre Franklin Medium"/>
                <a:ea typeface="Libre Franklin Medium"/>
                <a:cs typeface="Libre Franklin Medium"/>
                <a:sym typeface="Libre Franklin Medium"/>
              </a:rPr>
              <a:t>PERTANYAAN 506</a:t>
            </a:r>
            <a:endParaRPr b="0" i="0" sz="1400" u="none" cap="none" strike="noStrike">
              <a:solidFill>
                <a:srgbClr val="000000"/>
              </a:solidFill>
              <a:latin typeface="Arial"/>
              <a:ea typeface="Arial"/>
              <a:cs typeface="Arial"/>
              <a:sym typeface="Arial"/>
            </a:endParaRPr>
          </a:p>
        </p:txBody>
      </p:sp>
      <p:sp>
        <p:nvSpPr>
          <p:cNvPr id="469" name="Google Shape;469;p15"/>
          <p:cNvSpPr txBox="1"/>
          <p:nvPr/>
        </p:nvSpPr>
        <p:spPr>
          <a:xfrm>
            <a:off x="8542117" y="141663"/>
            <a:ext cx="333751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chemeClr val="lt1"/>
                </a:solidFill>
                <a:latin typeface="Calibri"/>
                <a:ea typeface="Calibri"/>
                <a:cs typeface="Calibri"/>
                <a:sym typeface="Calibri"/>
              </a:rPr>
              <a:t>lihat buku pedoman halaman 123</a:t>
            </a:r>
            <a:endParaRPr b="0" i="0" sz="1400" u="none" cap="none" strike="noStrike">
              <a:solidFill>
                <a:srgbClr val="000000"/>
              </a:solidFill>
              <a:latin typeface="Arial"/>
              <a:ea typeface="Arial"/>
              <a:cs typeface="Arial"/>
              <a:sym typeface="Arial"/>
            </a:endParaRPr>
          </a:p>
        </p:txBody>
      </p:sp>
      <p:sp>
        <p:nvSpPr>
          <p:cNvPr id="470" name="Google Shape;470;p15"/>
          <p:cNvSpPr/>
          <p:nvPr/>
        </p:nvSpPr>
        <p:spPr>
          <a:xfrm>
            <a:off x="4332627" y="1924384"/>
            <a:ext cx="3523719" cy="4439127"/>
          </a:xfrm>
          <a:prstGeom prst="roundRect">
            <a:avLst>
              <a:gd fmla="val 4520" name="adj"/>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1" name="Google Shape;471;p15"/>
          <p:cNvSpPr txBox="1"/>
          <p:nvPr/>
        </p:nvSpPr>
        <p:spPr>
          <a:xfrm>
            <a:off x="4583803" y="2118677"/>
            <a:ext cx="3141885" cy="206210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Rekening aktif adalah rekening yang masih aktif penyetoran ataupun penarikan. Rekening yang dimaksud adalah rekening bank pada umumnya (BRI, BCA, Mandiri, BNI, CIMB dll) dan bank digital (</a:t>
            </a:r>
            <a:r>
              <a:rPr b="0" i="0" lang="en-US" sz="1600" u="none" cap="none" strike="noStrike">
                <a:solidFill>
                  <a:schemeClr val="dk1"/>
                </a:solidFill>
                <a:highlight>
                  <a:srgbClr val="FFFFFF"/>
                </a:highlight>
                <a:latin typeface="Calibri"/>
                <a:ea typeface="Calibri"/>
                <a:cs typeface="Calibri"/>
                <a:sym typeface="Calibri"/>
              </a:rPr>
              <a:t>Bank Neo Commerce, Sea Bank, Bank Jago, Allo bank, dll)</a:t>
            </a:r>
            <a:r>
              <a:rPr b="0" i="0" lang="en-US" sz="1600" u="none" cap="none" strike="noStrike">
                <a:solidFill>
                  <a:schemeClr val="dk1"/>
                </a:solidFill>
                <a:latin typeface="Calibri"/>
                <a:ea typeface="Calibri"/>
                <a:cs typeface="Calibri"/>
                <a:sym typeface="Calibri"/>
              </a:rPr>
              <a:t>. </a:t>
            </a:r>
            <a:endParaRPr b="0" i="1" sz="1600" u="none" cap="none" strike="noStrike">
              <a:solidFill>
                <a:schemeClr val="dk1"/>
              </a:solidFill>
              <a:latin typeface="Calibri"/>
              <a:ea typeface="Calibri"/>
              <a:cs typeface="Calibri"/>
              <a:sym typeface="Calibri"/>
            </a:endParaRPr>
          </a:p>
        </p:txBody>
      </p:sp>
      <p:sp>
        <p:nvSpPr>
          <p:cNvPr id="472" name="Google Shape;472;p15"/>
          <p:cNvSpPr/>
          <p:nvPr/>
        </p:nvSpPr>
        <p:spPr>
          <a:xfrm>
            <a:off x="4832634" y="1820283"/>
            <a:ext cx="1291941" cy="22352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3" name="Google Shape;473;p15"/>
          <p:cNvSpPr/>
          <p:nvPr/>
        </p:nvSpPr>
        <p:spPr>
          <a:xfrm>
            <a:off x="4832634" y="1895174"/>
            <a:ext cx="58420" cy="58420"/>
          </a:xfrm>
          <a:prstGeom prst="ellipse">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4" name="Google Shape;474;p15"/>
          <p:cNvSpPr txBox="1"/>
          <p:nvPr/>
        </p:nvSpPr>
        <p:spPr>
          <a:xfrm>
            <a:off x="4988575" y="1731988"/>
            <a:ext cx="1644713"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3A1B3"/>
                </a:solidFill>
                <a:latin typeface="Calibri"/>
                <a:ea typeface="Calibri"/>
                <a:cs typeface="Calibri"/>
                <a:sym typeface="Calibri"/>
              </a:rPr>
              <a:t>Rekening Aktif</a:t>
            </a:r>
            <a:endParaRPr b="1" i="0" sz="1800" u="none" cap="none" strike="noStrike">
              <a:solidFill>
                <a:srgbClr val="03A1B3"/>
              </a:solidFill>
              <a:latin typeface="Calibri"/>
              <a:ea typeface="Calibri"/>
              <a:cs typeface="Calibri"/>
              <a:sym typeface="Calibri"/>
            </a:endParaRPr>
          </a:p>
        </p:txBody>
      </p:sp>
      <p:sp>
        <p:nvSpPr>
          <p:cNvPr id="475" name="Google Shape;475;p15"/>
          <p:cNvSpPr/>
          <p:nvPr/>
        </p:nvSpPr>
        <p:spPr>
          <a:xfrm>
            <a:off x="8142532" y="1924384"/>
            <a:ext cx="3678841" cy="4439127"/>
          </a:xfrm>
          <a:prstGeom prst="roundRect">
            <a:avLst>
              <a:gd fmla="val 4520" name="adj"/>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6" name="Google Shape;476;p15"/>
          <p:cNvSpPr txBox="1"/>
          <p:nvPr/>
        </p:nvSpPr>
        <p:spPr>
          <a:xfrm>
            <a:off x="8335481" y="2118862"/>
            <a:ext cx="3404700" cy="206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highlight>
                  <a:srgbClr val="FFFFFF"/>
                </a:highlight>
                <a:latin typeface="Calibri"/>
                <a:ea typeface="Calibri"/>
                <a:cs typeface="Calibri"/>
                <a:sym typeface="Calibri"/>
              </a:rPr>
              <a:t>Dompet digital adalah aplikasi elektronik yang dapat digunakan untuk membayar transaksi secara online. Tanpa kartu dan tanpa uang tunai, pengguna tinggal membawa smartphone mereka. Contoh dompet digital diantaranya: G</a:t>
            </a:r>
            <a:r>
              <a:rPr lang="en-US" sz="1600">
                <a:solidFill>
                  <a:schemeClr val="dk1"/>
                </a:solidFill>
                <a:highlight>
                  <a:srgbClr val="FFFFFF"/>
                </a:highlight>
                <a:latin typeface="Calibri"/>
                <a:ea typeface="Calibri"/>
                <a:cs typeface="Calibri"/>
                <a:sym typeface="Calibri"/>
              </a:rPr>
              <a:t>*</a:t>
            </a:r>
            <a:r>
              <a:rPr b="0" i="0" lang="en-US" sz="1600" u="none" cap="none" strike="noStrike">
                <a:solidFill>
                  <a:schemeClr val="dk1"/>
                </a:solidFill>
                <a:highlight>
                  <a:srgbClr val="FFFFFF"/>
                </a:highlight>
                <a:latin typeface="Calibri"/>
                <a:ea typeface="Calibri"/>
                <a:cs typeface="Calibri"/>
                <a:sym typeface="Calibri"/>
              </a:rPr>
              <a:t>pay, </a:t>
            </a:r>
            <a:r>
              <a:rPr lang="en-US" sz="1600">
                <a:solidFill>
                  <a:schemeClr val="dk1"/>
                </a:solidFill>
                <a:highlight>
                  <a:srgbClr val="FFFFFF"/>
                </a:highlight>
                <a:latin typeface="Calibri"/>
                <a:ea typeface="Calibri"/>
                <a:cs typeface="Calibri"/>
                <a:sym typeface="Calibri"/>
              </a:rPr>
              <a:t>*</a:t>
            </a:r>
            <a:r>
              <a:rPr b="0" i="0" lang="en-US" sz="1600" u="none" cap="none" strike="noStrike">
                <a:solidFill>
                  <a:schemeClr val="dk1"/>
                </a:solidFill>
                <a:highlight>
                  <a:srgbClr val="FFFFFF"/>
                </a:highlight>
                <a:latin typeface="Calibri"/>
                <a:ea typeface="Calibri"/>
                <a:cs typeface="Calibri"/>
                <a:sym typeface="Calibri"/>
              </a:rPr>
              <a:t>vo, D</a:t>
            </a:r>
            <a:r>
              <a:rPr lang="en-US" sz="1600">
                <a:solidFill>
                  <a:schemeClr val="dk1"/>
                </a:solidFill>
                <a:highlight>
                  <a:srgbClr val="FFFFFF"/>
                </a:highlight>
                <a:latin typeface="Calibri"/>
                <a:ea typeface="Calibri"/>
                <a:cs typeface="Calibri"/>
                <a:sym typeface="Calibri"/>
              </a:rPr>
              <a:t>*</a:t>
            </a:r>
            <a:r>
              <a:rPr b="0" i="0" lang="en-US" sz="1600" u="none" cap="none" strike="noStrike">
                <a:solidFill>
                  <a:schemeClr val="dk1"/>
                </a:solidFill>
                <a:highlight>
                  <a:srgbClr val="FFFFFF"/>
                </a:highlight>
                <a:latin typeface="Calibri"/>
                <a:ea typeface="Calibri"/>
                <a:cs typeface="Calibri"/>
                <a:sym typeface="Calibri"/>
              </a:rPr>
              <a:t>na, Lin</a:t>
            </a:r>
            <a:r>
              <a:rPr lang="en-US" sz="1600">
                <a:solidFill>
                  <a:schemeClr val="dk1"/>
                </a:solidFill>
                <a:highlight>
                  <a:srgbClr val="FFFFFF"/>
                </a:highlight>
                <a:latin typeface="Calibri"/>
                <a:ea typeface="Calibri"/>
                <a:cs typeface="Calibri"/>
                <a:sym typeface="Calibri"/>
              </a:rPr>
              <a:t>**</a:t>
            </a:r>
            <a:r>
              <a:rPr b="0" i="0" lang="en-US" sz="1600" u="none" cap="none" strike="noStrike">
                <a:solidFill>
                  <a:schemeClr val="dk1"/>
                </a:solidFill>
                <a:highlight>
                  <a:srgbClr val="FFFFFF"/>
                </a:highlight>
                <a:latin typeface="Calibri"/>
                <a:ea typeface="Calibri"/>
                <a:cs typeface="Calibri"/>
                <a:sym typeface="Calibri"/>
              </a:rPr>
              <a:t>ja, Shop</a:t>
            </a:r>
            <a:r>
              <a:rPr lang="en-US" sz="1600">
                <a:solidFill>
                  <a:schemeClr val="dk1"/>
                </a:solidFill>
                <a:highlight>
                  <a:srgbClr val="FFFFFF"/>
                </a:highlight>
                <a:latin typeface="Calibri"/>
                <a:ea typeface="Calibri"/>
                <a:cs typeface="Calibri"/>
                <a:sym typeface="Calibri"/>
              </a:rPr>
              <a:t>**</a:t>
            </a:r>
            <a:r>
              <a:rPr b="0" i="0" lang="en-US" sz="1600" u="none" cap="none" strike="noStrike">
                <a:solidFill>
                  <a:schemeClr val="dk1"/>
                </a:solidFill>
                <a:highlight>
                  <a:srgbClr val="FFFFFF"/>
                </a:highlight>
                <a:latin typeface="Calibri"/>
                <a:ea typeface="Calibri"/>
                <a:cs typeface="Calibri"/>
                <a:sym typeface="Calibri"/>
              </a:rPr>
              <a:t>Pay dll.</a:t>
            </a:r>
            <a:endParaRPr b="0" i="0" sz="1600" u="none" cap="none" strike="noStrike">
              <a:solidFill>
                <a:schemeClr val="dk1"/>
              </a:solidFill>
              <a:latin typeface="Calibri"/>
              <a:ea typeface="Calibri"/>
              <a:cs typeface="Calibri"/>
              <a:sym typeface="Calibri"/>
            </a:endParaRPr>
          </a:p>
        </p:txBody>
      </p:sp>
      <p:sp>
        <p:nvSpPr>
          <p:cNvPr id="477" name="Google Shape;477;p15"/>
          <p:cNvSpPr/>
          <p:nvPr/>
        </p:nvSpPr>
        <p:spPr>
          <a:xfrm>
            <a:off x="8637012" y="1820283"/>
            <a:ext cx="1291941" cy="22352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8" name="Google Shape;478;p15"/>
          <p:cNvSpPr/>
          <p:nvPr/>
        </p:nvSpPr>
        <p:spPr>
          <a:xfrm>
            <a:off x="8637012" y="1895174"/>
            <a:ext cx="58420" cy="58420"/>
          </a:xfrm>
          <a:prstGeom prst="ellipse">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9" name="Google Shape;479;p15"/>
          <p:cNvSpPr txBox="1"/>
          <p:nvPr/>
        </p:nvSpPr>
        <p:spPr>
          <a:xfrm>
            <a:off x="8846452" y="1731988"/>
            <a:ext cx="1644713"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3A1B3"/>
                </a:solidFill>
                <a:latin typeface="Calibri"/>
                <a:ea typeface="Calibri"/>
                <a:cs typeface="Calibri"/>
                <a:sym typeface="Calibri"/>
              </a:rPr>
              <a:t>Dompet DIgital</a:t>
            </a:r>
            <a:endParaRPr b="1" i="0" sz="1800" u="none" cap="none" strike="noStrike">
              <a:solidFill>
                <a:srgbClr val="03A1B3"/>
              </a:solidFill>
              <a:latin typeface="Calibri"/>
              <a:ea typeface="Calibri"/>
              <a:cs typeface="Calibri"/>
              <a:sym typeface="Calibri"/>
            </a:endParaRPr>
          </a:p>
        </p:txBody>
      </p:sp>
      <p:sp>
        <p:nvSpPr>
          <p:cNvPr id="480" name="Google Shape;480;p15"/>
          <p:cNvSpPr/>
          <p:nvPr/>
        </p:nvSpPr>
        <p:spPr>
          <a:xfrm>
            <a:off x="-11575" y="6526384"/>
            <a:ext cx="10347066" cy="331616"/>
          </a:xfrm>
          <a:prstGeom prst="rect">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1" name="Google Shape;481;p15"/>
          <p:cNvSpPr/>
          <p:nvPr/>
        </p:nvSpPr>
        <p:spPr>
          <a:xfrm>
            <a:off x="441190" y="2068599"/>
            <a:ext cx="3523720" cy="2291257"/>
          </a:xfrm>
          <a:prstGeom prst="roundRect">
            <a:avLst>
              <a:gd fmla="val 9836" name="adj"/>
            </a:avLst>
          </a:prstGeom>
          <a:solidFill>
            <a:srgbClr val="01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2" name="Google Shape;482;p15"/>
          <p:cNvSpPr/>
          <p:nvPr/>
        </p:nvSpPr>
        <p:spPr>
          <a:xfrm>
            <a:off x="441191" y="1954653"/>
            <a:ext cx="3523719" cy="451412"/>
          </a:xfrm>
          <a:prstGeom prst="roundRect">
            <a:avLst>
              <a:gd fmla="val 0" name="adj"/>
            </a:avLst>
          </a:prstGeom>
          <a:solidFill>
            <a:srgbClr val="01C9D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483" name="Google Shape;483;p15"/>
          <p:cNvGrpSpPr/>
          <p:nvPr/>
        </p:nvGrpSpPr>
        <p:grpSpPr>
          <a:xfrm>
            <a:off x="584170" y="2068599"/>
            <a:ext cx="848360" cy="223520"/>
            <a:chOff x="4521200" y="4013200"/>
            <a:chExt cx="848360" cy="223520"/>
          </a:xfrm>
        </p:grpSpPr>
        <p:sp>
          <p:nvSpPr>
            <p:cNvPr id="484" name="Google Shape;484;p15"/>
            <p:cNvSpPr/>
            <p:nvPr/>
          </p:nvSpPr>
          <p:spPr>
            <a:xfrm>
              <a:off x="4521200" y="4013200"/>
              <a:ext cx="223520" cy="223520"/>
            </a:xfrm>
            <a:prstGeom prst="ellipse">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5" name="Google Shape;485;p15"/>
            <p:cNvSpPr/>
            <p:nvPr/>
          </p:nvSpPr>
          <p:spPr>
            <a:xfrm>
              <a:off x="4833620" y="4013200"/>
              <a:ext cx="223520" cy="223520"/>
            </a:xfrm>
            <a:prstGeom prst="ellipse">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6" name="Google Shape;486;p15"/>
            <p:cNvSpPr/>
            <p:nvPr/>
          </p:nvSpPr>
          <p:spPr>
            <a:xfrm>
              <a:off x="5146040" y="4013200"/>
              <a:ext cx="223520" cy="223520"/>
            </a:xfrm>
            <a:prstGeom prst="ellipse">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487" name="Google Shape;487;p15"/>
          <p:cNvSpPr txBox="1"/>
          <p:nvPr/>
        </p:nvSpPr>
        <p:spPr>
          <a:xfrm>
            <a:off x="525749" y="2495182"/>
            <a:ext cx="3380740"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Pertanyaan ini bertujuan untuk melihat </a:t>
            </a:r>
            <a:r>
              <a:rPr b="0" i="1" lang="en-US" sz="1800" u="none" cap="none" strike="noStrike">
                <a:solidFill>
                  <a:schemeClr val="lt1"/>
                </a:solidFill>
                <a:latin typeface="Calibri"/>
                <a:ea typeface="Calibri"/>
                <a:cs typeface="Calibri"/>
                <a:sym typeface="Calibri"/>
              </a:rPr>
              <a:t>financial inclusion </a:t>
            </a:r>
            <a:r>
              <a:rPr b="0" i="0" lang="en-US" sz="1800" u="none" cap="none" strike="noStrike">
                <a:solidFill>
                  <a:schemeClr val="lt1"/>
                </a:solidFill>
                <a:latin typeface="Calibri"/>
                <a:ea typeface="Calibri"/>
                <a:cs typeface="Calibri"/>
                <a:sym typeface="Calibri"/>
              </a:rPr>
              <a:t>di masyarakat, memperoleh informasi terkait rekening aktif yang dimiliki oleh anggota keluarga. </a:t>
            </a:r>
            <a:endParaRPr b="0" i="0" sz="1800" u="none" cap="none" strike="noStrike">
              <a:solidFill>
                <a:schemeClr val="lt1"/>
              </a:solidFill>
              <a:latin typeface="Calibri"/>
              <a:ea typeface="Calibri"/>
              <a:cs typeface="Calibri"/>
              <a:sym typeface="Calibri"/>
            </a:endParaRPr>
          </a:p>
        </p:txBody>
      </p:sp>
      <p:sp>
        <p:nvSpPr>
          <p:cNvPr id="488" name="Google Shape;488;p15"/>
          <p:cNvSpPr txBox="1"/>
          <p:nvPr/>
        </p:nvSpPr>
        <p:spPr>
          <a:xfrm>
            <a:off x="1525524" y="1995693"/>
            <a:ext cx="75110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P.506</a:t>
            </a:r>
            <a:endParaRPr b="0" i="0" sz="1400" u="none" cap="none" strike="noStrike">
              <a:solidFill>
                <a:srgbClr val="000000"/>
              </a:solidFill>
              <a:latin typeface="Arial"/>
              <a:ea typeface="Arial"/>
              <a:cs typeface="Arial"/>
              <a:sym typeface="Arial"/>
            </a:endParaRPr>
          </a:p>
        </p:txBody>
      </p:sp>
      <p:sp>
        <p:nvSpPr>
          <p:cNvPr id="489" name="Google Shape;489;p15"/>
          <p:cNvSpPr/>
          <p:nvPr/>
        </p:nvSpPr>
        <p:spPr>
          <a:xfrm>
            <a:off x="351213" y="4691151"/>
            <a:ext cx="3613697" cy="1662098"/>
          </a:xfrm>
          <a:prstGeom prst="rect">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0" name="Google Shape;490;p15"/>
          <p:cNvSpPr/>
          <p:nvPr/>
        </p:nvSpPr>
        <p:spPr>
          <a:xfrm>
            <a:off x="487713" y="4472557"/>
            <a:ext cx="2226108" cy="437309"/>
          </a:xfrm>
          <a:prstGeom prst="roundRect">
            <a:avLst>
              <a:gd fmla="val 50000" name="adj"/>
            </a:avLst>
          </a:prstGeom>
          <a:solidFill>
            <a:srgbClr val="01C9D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1" name="Google Shape;491;p15"/>
          <p:cNvSpPr txBox="1"/>
          <p:nvPr/>
        </p:nvSpPr>
        <p:spPr>
          <a:xfrm>
            <a:off x="525749" y="4506706"/>
            <a:ext cx="232544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chemeClr val="lt1"/>
                </a:solidFill>
                <a:latin typeface="Calibri"/>
                <a:ea typeface="Calibri"/>
                <a:cs typeface="Calibri"/>
                <a:sym typeface="Calibri"/>
              </a:rPr>
              <a:t>Financial Inclusion</a:t>
            </a:r>
            <a:endParaRPr b="0" i="0" sz="1400" u="none" cap="none" strike="noStrike">
              <a:solidFill>
                <a:srgbClr val="000000"/>
              </a:solidFill>
              <a:latin typeface="Arial"/>
              <a:ea typeface="Arial"/>
              <a:cs typeface="Arial"/>
              <a:sym typeface="Arial"/>
            </a:endParaRPr>
          </a:p>
        </p:txBody>
      </p:sp>
      <p:sp>
        <p:nvSpPr>
          <p:cNvPr id="492" name="Google Shape;492;p15"/>
          <p:cNvSpPr txBox="1"/>
          <p:nvPr/>
        </p:nvSpPr>
        <p:spPr>
          <a:xfrm>
            <a:off x="441190" y="4991834"/>
            <a:ext cx="3659822" cy="13234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1" lang="en-US" sz="1600" u="none" cap="none" strike="noStrike">
                <a:solidFill>
                  <a:schemeClr val="dk1"/>
                </a:solidFill>
                <a:latin typeface="Calibri"/>
                <a:ea typeface="Calibri"/>
                <a:cs typeface="Calibri"/>
                <a:sym typeface="Calibri"/>
              </a:rPr>
              <a:t>financial inclusion </a:t>
            </a:r>
            <a:r>
              <a:rPr b="0" i="0" lang="en-US" sz="1600" u="none" cap="none" strike="noStrike">
                <a:solidFill>
                  <a:schemeClr val="dk1"/>
                </a:solidFill>
                <a:latin typeface="Calibri"/>
                <a:ea typeface="Calibri"/>
                <a:cs typeface="Calibri"/>
                <a:sym typeface="Calibri"/>
              </a:rPr>
              <a:t>di masyarakat, yaitu ketersediaan akses keuangan bagi masyarakat.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Hal ini juga berkaitan dengan penyaluran bantuan sosial bagi masyarakat miskin.</a:t>
            </a:r>
            <a:endParaRPr b="0" i="0" sz="1600" u="none" cap="none" strike="noStrike">
              <a:solidFill>
                <a:schemeClr val="dk1"/>
              </a:solidFill>
              <a:latin typeface="Calibri"/>
              <a:ea typeface="Calibri"/>
              <a:cs typeface="Calibri"/>
              <a:sym typeface="Calibri"/>
            </a:endParaRPr>
          </a:p>
        </p:txBody>
      </p:sp>
      <p:grpSp>
        <p:nvGrpSpPr>
          <p:cNvPr id="493" name="Google Shape;493;p15"/>
          <p:cNvGrpSpPr/>
          <p:nvPr/>
        </p:nvGrpSpPr>
        <p:grpSpPr>
          <a:xfrm>
            <a:off x="3826281" y="3563291"/>
            <a:ext cx="489258" cy="375017"/>
            <a:chOff x="8356922" y="3429000"/>
            <a:chExt cx="676604" cy="381964"/>
          </a:xfrm>
        </p:grpSpPr>
        <p:sp>
          <p:nvSpPr>
            <p:cNvPr id="494" name="Google Shape;494;p15"/>
            <p:cNvSpPr/>
            <p:nvPr/>
          </p:nvSpPr>
          <p:spPr>
            <a:xfrm>
              <a:off x="8356922" y="3429000"/>
              <a:ext cx="381964" cy="381964"/>
            </a:xfrm>
            <a:prstGeom prst="chevron">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5" name="Google Shape;495;p15"/>
            <p:cNvSpPr/>
            <p:nvPr/>
          </p:nvSpPr>
          <p:spPr>
            <a:xfrm>
              <a:off x="8651562" y="3429000"/>
              <a:ext cx="381964" cy="381964"/>
            </a:xfrm>
            <a:prstGeom prst="chevron">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96" name="Google Shape;496;p15"/>
          <p:cNvSpPr/>
          <p:nvPr/>
        </p:nvSpPr>
        <p:spPr>
          <a:xfrm>
            <a:off x="6610350" y="1895174"/>
            <a:ext cx="58420" cy="58420"/>
          </a:xfrm>
          <a:prstGeom prst="ellipse">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7" name="Google Shape;497;p15"/>
          <p:cNvSpPr/>
          <p:nvPr/>
        </p:nvSpPr>
        <p:spPr>
          <a:xfrm>
            <a:off x="10490928" y="1895174"/>
            <a:ext cx="58420" cy="58420"/>
          </a:xfrm>
          <a:prstGeom prst="ellipse">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98" name="Google Shape;498;p15"/>
          <p:cNvPicPr preferRelativeResize="0"/>
          <p:nvPr/>
        </p:nvPicPr>
        <p:blipFill rotWithShape="1">
          <a:blip r:embed="rId3">
            <a:alphaModFix/>
          </a:blip>
          <a:srcRect b="16354" l="10696" r="40769" t="-744"/>
          <a:stretch/>
        </p:blipFill>
        <p:spPr>
          <a:xfrm>
            <a:off x="4541204" y="4202223"/>
            <a:ext cx="3166742" cy="2091279"/>
          </a:xfrm>
          <a:prstGeom prst="rect">
            <a:avLst/>
          </a:prstGeom>
          <a:noFill/>
          <a:ln>
            <a:noFill/>
          </a:ln>
        </p:spPr>
      </p:pic>
      <p:sp>
        <p:nvSpPr>
          <p:cNvPr id="499" name="Google Shape;499;p15"/>
          <p:cNvSpPr txBox="1"/>
          <p:nvPr/>
        </p:nvSpPr>
        <p:spPr>
          <a:xfrm>
            <a:off x="451743" y="6340880"/>
            <a:ext cx="10150787" cy="2154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US" sz="800" u="sng" cap="none" strike="noStrike">
                <a:solidFill>
                  <a:srgbClr val="0C7B93"/>
                </a:solidFill>
                <a:latin typeface="Calibri"/>
                <a:ea typeface="Calibri"/>
                <a:cs typeface="Calibri"/>
                <a:sym typeface="Calibri"/>
                <a:hlinkClick r:id="rId4">
                  <a:extLst>
                    <a:ext uri="{A12FA001-AC4F-418D-AE19-62706E023703}">
                      <ahyp:hlinkClr val="tx"/>
                    </a:ext>
                  </a:extLst>
                </a:hlinkClick>
              </a:rPr>
              <a:t>https://lifepal.co.id/media/buku-tabungan/</a:t>
            </a:r>
            <a:r>
              <a:rPr b="0" i="0" lang="en-US" sz="800" u="none" cap="none" strike="noStrike">
                <a:solidFill>
                  <a:srgbClr val="0C7B93"/>
                </a:solidFill>
                <a:latin typeface="Calibri"/>
                <a:ea typeface="Calibri"/>
                <a:cs typeface="Calibri"/>
                <a:sym typeface="Calibri"/>
              </a:rPr>
              <a:t> https://blog.mayar.id/terima-pembayaran-ovo-gopay-dana-shopeepay-dan-linkaja-untuk-bisnis-kamu/</a:t>
            </a:r>
            <a:endParaRPr b="0" i="0" sz="1400" u="none" cap="none" strike="noStrike">
              <a:solidFill>
                <a:srgbClr val="000000"/>
              </a:solidFill>
              <a:latin typeface="Arial"/>
              <a:ea typeface="Arial"/>
              <a:cs typeface="Arial"/>
              <a:sym typeface="Arial"/>
            </a:endParaRPr>
          </a:p>
        </p:txBody>
      </p:sp>
      <p:pic>
        <p:nvPicPr>
          <p:cNvPr id="500" name="Google Shape;500;p15"/>
          <p:cNvPicPr preferRelativeResize="0"/>
          <p:nvPr/>
        </p:nvPicPr>
        <p:blipFill rotWithShape="1">
          <a:blip r:embed="rId5">
            <a:alphaModFix/>
          </a:blip>
          <a:srcRect b="0" l="0" r="0" t="0"/>
          <a:stretch/>
        </p:blipFill>
        <p:spPr>
          <a:xfrm>
            <a:off x="8256721" y="4249508"/>
            <a:ext cx="3483536" cy="2038733"/>
          </a:xfrm>
          <a:prstGeom prst="rect">
            <a:avLst/>
          </a:prstGeom>
          <a:noFill/>
          <a:ln>
            <a:noFill/>
          </a:ln>
        </p:spPr>
      </p:pic>
      <p:pic>
        <p:nvPicPr>
          <p:cNvPr id="501" name="Google Shape;501;p15"/>
          <p:cNvPicPr preferRelativeResize="0"/>
          <p:nvPr/>
        </p:nvPicPr>
        <p:blipFill rotWithShape="1">
          <a:blip r:embed="rId6">
            <a:alphaModFix/>
          </a:blip>
          <a:srcRect b="37300" l="35384" r="4218" t="54660"/>
          <a:stretch/>
        </p:blipFill>
        <p:spPr>
          <a:xfrm>
            <a:off x="1184060" y="976404"/>
            <a:ext cx="9941400" cy="744382"/>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pic>
        <p:nvPicPr>
          <p:cNvPr id="507" name="Google Shape;507;p16"/>
          <p:cNvPicPr preferRelativeResize="0"/>
          <p:nvPr>
            <p:ph idx="2" type="pic"/>
          </p:nvPr>
        </p:nvPicPr>
        <p:blipFill rotWithShape="1">
          <a:blip r:embed="rId3">
            <a:alphaModFix/>
          </a:blip>
          <a:srcRect b="0" l="22" r="23" t="0"/>
          <a:stretch/>
        </p:blipFill>
        <p:spPr>
          <a:xfrm>
            <a:off x="3060702" y="3"/>
            <a:ext cx="9131298" cy="6851573"/>
          </a:xfrm>
          <a:prstGeom prst="rect">
            <a:avLst/>
          </a:prstGeom>
          <a:solidFill>
            <a:schemeClr val="lt1"/>
          </a:solidFill>
          <a:ln>
            <a:noFill/>
          </a:ln>
        </p:spPr>
      </p:pic>
      <p:sp>
        <p:nvSpPr>
          <p:cNvPr id="508" name="Google Shape;508;p16"/>
          <p:cNvSpPr txBox="1"/>
          <p:nvPr/>
        </p:nvSpPr>
        <p:spPr>
          <a:xfrm>
            <a:off x="716275" y="2063098"/>
            <a:ext cx="3442737" cy="13234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0"/>
              <a:buFont typeface="Arial"/>
              <a:buNone/>
            </a:pPr>
            <a:r>
              <a:rPr b="1" i="0" lang="en-US" sz="8000" u="none" cap="none" strike="noStrike">
                <a:solidFill>
                  <a:srgbClr val="017A87"/>
                </a:solidFill>
                <a:latin typeface="Libre Franklin Medium"/>
                <a:ea typeface="Libre Franklin Medium"/>
                <a:cs typeface="Libre Franklin Medium"/>
                <a:sym typeface="Libre Franklin Medium"/>
              </a:rPr>
              <a:t>BLOK VI</a:t>
            </a:r>
            <a:endParaRPr b="0" i="0" sz="1400" u="none" cap="none" strike="noStrike">
              <a:solidFill>
                <a:srgbClr val="000000"/>
              </a:solidFill>
              <a:latin typeface="Arial"/>
              <a:ea typeface="Arial"/>
              <a:cs typeface="Arial"/>
              <a:sym typeface="Arial"/>
            </a:endParaRPr>
          </a:p>
        </p:txBody>
      </p:sp>
      <p:sp>
        <p:nvSpPr>
          <p:cNvPr id="509" name="Google Shape;509;p16"/>
          <p:cNvSpPr txBox="1"/>
          <p:nvPr/>
        </p:nvSpPr>
        <p:spPr>
          <a:xfrm>
            <a:off x="790709" y="3134589"/>
            <a:ext cx="128592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CATATAN</a:t>
            </a:r>
            <a:endParaRPr b="0" i="0" sz="1400" u="none" cap="none" strike="noStrike">
              <a:solidFill>
                <a:srgbClr val="000000"/>
              </a:solidFill>
              <a:latin typeface="Arial"/>
              <a:ea typeface="Arial"/>
              <a:cs typeface="Arial"/>
              <a:sym typeface="Arial"/>
            </a:endParaRPr>
          </a:p>
        </p:txBody>
      </p:sp>
      <p:sp>
        <p:nvSpPr>
          <p:cNvPr id="510" name="Google Shape;510;p16"/>
          <p:cNvSpPr txBox="1"/>
          <p:nvPr/>
        </p:nvSpPr>
        <p:spPr>
          <a:xfrm>
            <a:off x="790709" y="6424320"/>
            <a:ext cx="246721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JAKARTA, SEPTEMBER 2022</a:t>
            </a:r>
            <a:endParaRPr b="0" i="0" sz="1400" u="none" cap="none" strike="noStrike">
              <a:solidFill>
                <a:srgbClr val="000000"/>
              </a:solidFill>
              <a:latin typeface="Arial"/>
              <a:ea typeface="Arial"/>
              <a:cs typeface="Arial"/>
              <a:sym typeface="Arial"/>
            </a:endParaRPr>
          </a:p>
        </p:txBody>
      </p:sp>
      <p:sp>
        <p:nvSpPr>
          <p:cNvPr id="511" name="Google Shape;511;p16"/>
          <p:cNvSpPr/>
          <p:nvPr/>
        </p:nvSpPr>
        <p:spPr>
          <a:xfrm>
            <a:off x="0" y="0"/>
            <a:ext cx="367390" cy="6858000"/>
          </a:xfrm>
          <a:prstGeom prst="rect">
            <a:avLst/>
          </a:prstGeom>
          <a:solidFill>
            <a:srgbClr val="017A8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2" name="Google Shape;512;p16"/>
          <p:cNvSpPr txBox="1"/>
          <p:nvPr/>
        </p:nvSpPr>
        <p:spPr>
          <a:xfrm rot="-5400000">
            <a:off x="-1656617" y="4452562"/>
            <a:ext cx="368062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Calibri"/>
                <a:ea typeface="Calibri"/>
                <a:cs typeface="Calibri"/>
                <a:sym typeface="Calibri"/>
              </a:rPr>
              <a:t>Pendataan Awal Registrasi Sosial Ekonomi 2022.</a:t>
            </a:r>
            <a:endParaRPr b="0" i="0" sz="1400" u="none" cap="none" strike="noStrike">
              <a:solidFill>
                <a:srgbClr val="000000"/>
              </a:solidFill>
              <a:latin typeface="Arial"/>
              <a:ea typeface="Arial"/>
              <a:cs typeface="Arial"/>
              <a:sym typeface="Arial"/>
            </a:endParaRPr>
          </a:p>
        </p:txBody>
      </p:sp>
      <p:cxnSp>
        <p:nvCxnSpPr>
          <p:cNvPr id="513" name="Google Shape;513;p16"/>
          <p:cNvCxnSpPr/>
          <p:nvPr/>
        </p:nvCxnSpPr>
        <p:spPr>
          <a:xfrm rot="10800000">
            <a:off x="183694" y="1506696"/>
            <a:ext cx="0" cy="1182254"/>
          </a:xfrm>
          <a:prstGeom prst="straightConnector1">
            <a:avLst/>
          </a:prstGeom>
          <a:noFill/>
          <a:ln cap="flat" cmpd="sng" w="9525">
            <a:solidFill>
              <a:schemeClr val="lt1"/>
            </a:solidFill>
            <a:prstDash val="solid"/>
            <a:miter lim="800000"/>
            <a:headEnd len="sm" w="sm" type="none"/>
            <a:tailEnd len="sm" w="sm" type="none"/>
          </a:ln>
        </p:spPr>
      </p:cxnSp>
      <p:cxnSp>
        <p:nvCxnSpPr>
          <p:cNvPr id="514" name="Google Shape;514;p16"/>
          <p:cNvCxnSpPr>
            <a:stCxn id="511" idx="2"/>
          </p:cNvCxnSpPr>
          <p:nvPr/>
        </p:nvCxnSpPr>
        <p:spPr>
          <a:xfrm rot="10800000">
            <a:off x="183695" y="6510300"/>
            <a:ext cx="0" cy="347700"/>
          </a:xfrm>
          <a:prstGeom prst="straightConnector1">
            <a:avLst/>
          </a:prstGeom>
          <a:noFill/>
          <a:ln cap="flat" cmpd="sng" w="9525">
            <a:solidFill>
              <a:schemeClr val="lt1"/>
            </a:solidFill>
            <a:prstDash val="solid"/>
            <a:miter lim="800000"/>
            <a:headEnd len="sm" w="sm" type="none"/>
            <a:tailEnd len="sm" w="sm" type="none"/>
          </a:ln>
        </p:spPr>
      </p:cxnSp>
      <p:sp>
        <p:nvSpPr>
          <p:cNvPr id="515" name="Google Shape;515;p16"/>
          <p:cNvSpPr txBox="1"/>
          <p:nvPr/>
        </p:nvSpPr>
        <p:spPr>
          <a:xfrm rot="-5400000">
            <a:off x="-452087" y="535098"/>
            <a:ext cx="127156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Calibri"/>
                <a:ea typeface="Calibri"/>
                <a:cs typeface="Calibri"/>
                <a:sym typeface="Calibri"/>
              </a:rPr>
              <a:t>Regsosek2022.</a:t>
            </a:r>
            <a:endParaRPr b="0" i="0" sz="1400" u="none" cap="none" strike="noStrike">
              <a:solidFill>
                <a:srgbClr val="000000"/>
              </a:solidFill>
              <a:latin typeface="Arial"/>
              <a:ea typeface="Arial"/>
              <a:cs typeface="Arial"/>
              <a:sym typeface="Arial"/>
            </a:endParaRPr>
          </a:p>
        </p:txBody>
      </p:sp>
      <p:grpSp>
        <p:nvGrpSpPr>
          <p:cNvPr id="516" name="Google Shape;516;p16"/>
          <p:cNvGrpSpPr/>
          <p:nvPr/>
        </p:nvGrpSpPr>
        <p:grpSpPr>
          <a:xfrm>
            <a:off x="909270" y="3831848"/>
            <a:ext cx="1052884" cy="180956"/>
            <a:chOff x="985470" y="3935392"/>
            <a:chExt cx="1575914" cy="270848"/>
          </a:xfrm>
        </p:grpSpPr>
        <p:sp>
          <p:nvSpPr>
            <p:cNvPr id="517" name="Google Shape;517;p16"/>
            <p:cNvSpPr/>
            <p:nvPr/>
          </p:nvSpPr>
          <p:spPr>
            <a:xfrm>
              <a:off x="985470" y="3935392"/>
              <a:ext cx="270848" cy="270848"/>
            </a:xfrm>
            <a:prstGeom prst="ellipse">
              <a:avLst/>
            </a:prstGeom>
            <a:solidFill>
              <a:srgbClr val="14285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8" name="Google Shape;518;p16"/>
            <p:cNvSpPr/>
            <p:nvPr/>
          </p:nvSpPr>
          <p:spPr>
            <a:xfrm>
              <a:off x="1420492" y="3935392"/>
              <a:ext cx="270848" cy="270848"/>
            </a:xfrm>
            <a:prstGeom prst="ellipse">
              <a:avLst/>
            </a:prstGeom>
            <a:solidFill>
              <a:srgbClr val="27496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9" name="Google Shape;519;p16"/>
            <p:cNvSpPr/>
            <p:nvPr/>
          </p:nvSpPr>
          <p:spPr>
            <a:xfrm>
              <a:off x="1855514" y="3935392"/>
              <a:ext cx="270848" cy="270848"/>
            </a:xfrm>
            <a:prstGeom prst="ellipse">
              <a:avLst/>
            </a:prstGeom>
            <a:solidFill>
              <a:srgbClr val="0C7B9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0" name="Google Shape;520;p16"/>
            <p:cNvSpPr/>
            <p:nvPr/>
          </p:nvSpPr>
          <p:spPr>
            <a:xfrm>
              <a:off x="2290536" y="3935392"/>
              <a:ext cx="270848" cy="270848"/>
            </a:xfrm>
            <a:prstGeom prst="ellipse">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521" name="Google Shape;521;p16"/>
          <p:cNvSpPr txBox="1"/>
          <p:nvPr/>
        </p:nvSpPr>
        <p:spPr>
          <a:xfrm>
            <a:off x="7028039" y="6510217"/>
            <a:ext cx="3990003"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1" lang="en-US" sz="1200" u="none" cap="none" strike="noStrike">
                <a:solidFill>
                  <a:schemeClr val="lt1"/>
                </a:solidFill>
                <a:latin typeface="Calibri"/>
                <a:ea typeface="Calibri"/>
                <a:cs typeface="Calibri"/>
                <a:sym typeface="Calibri"/>
              </a:rPr>
              <a:t>Sumber Gambar: https://unsplash.com/photos/AJQCyfzAxJw</a:t>
            </a:r>
            <a:endParaRPr b="0" i="0" sz="1400" u="none" cap="none" strike="noStrike">
              <a:solidFill>
                <a:srgbClr val="000000"/>
              </a:solidFill>
              <a:latin typeface="Arial"/>
              <a:ea typeface="Arial"/>
              <a:cs typeface="Arial"/>
              <a:sym typeface="Arial"/>
            </a:endParaRPr>
          </a:p>
        </p:txBody>
      </p:sp>
      <p:pic>
        <p:nvPicPr>
          <p:cNvPr id="522" name="Google Shape;522;p16"/>
          <p:cNvPicPr preferRelativeResize="0"/>
          <p:nvPr/>
        </p:nvPicPr>
        <p:blipFill rotWithShape="1">
          <a:blip r:embed="rId4">
            <a:alphaModFix/>
          </a:blip>
          <a:srcRect b="0" l="0" r="0" t="0"/>
          <a:stretch/>
        </p:blipFill>
        <p:spPr>
          <a:xfrm>
            <a:off x="3060702" y="53203"/>
            <a:ext cx="2682671" cy="908656"/>
          </a:xfrm>
          <a:prstGeom prst="rect">
            <a:avLst/>
          </a:prstGeom>
          <a:noFill/>
          <a:ln>
            <a:noFill/>
          </a:ln>
        </p:spPr>
      </p:pic>
      <p:pic>
        <p:nvPicPr>
          <p:cNvPr descr="Logo, company name&#10;&#10;Description automatically generated" id="523" name="Google Shape;523;p16"/>
          <p:cNvPicPr preferRelativeResize="0"/>
          <p:nvPr/>
        </p:nvPicPr>
        <p:blipFill rotWithShape="1">
          <a:blip r:embed="rId5">
            <a:alphaModFix/>
          </a:blip>
          <a:srcRect b="35213" l="333" r="-332" t="35679"/>
          <a:stretch/>
        </p:blipFill>
        <p:spPr>
          <a:xfrm>
            <a:off x="203665" y="216599"/>
            <a:ext cx="2519195" cy="51848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3A1B3"/>
        </a:solidFill>
      </p:bgPr>
    </p:bg>
    <p:spTree>
      <p:nvGrpSpPr>
        <p:cNvPr id="527" name="Shape 527"/>
        <p:cNvGrpSpPr/>
        <p:nvPr/>
      </p:nvGrpSpPr>
      <p:grpSpPr>
        <a:xfrm>
          <a:off x="0" y="0"/>
          <a:ext cx="0" cy="0"/>
          <a:chOff x="0" y="0"/>
          <a:chExt cx="0" cy="0"/>
        </a:xfrm>
      </p:grpSpPr>
      <p:sp>
        <p:nvSpPr>
          <p:cNvPr id="528" name="Google Shape;528;p17"/>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9" name="Google Shape;529;p17"/>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530" name="Google Shape;530;p17"/>
          <p:cNvSpPr/>
          <p:nvPr/>
        </p:nvSpPr>
        <p:spPr>
          <a:xfrm>
            <a:off x="-11575" y="-49066"/>
            <a:ext cx="5105864"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1" name="Google Shape;531;p17"/>
          <p:cNvSpPr txBox="1"/>
          <p:nvPr/>
        </p:nvSpPr>
        <p:spPr>
          <a:xfrm>
            <a:off x="358815" y="130088"/>
            <a:ext cx="4222823"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Libre Franklin Medium"/>
                <a:ea typeface="Libre Franklin Medium"/>
                <a:cs typeface="Libre Franklin Medium"/>
                <a:sym typeface="Libre Franklin Medium"/>
              </a:rPr>
              <a:t>BLOK VI. CATATAN</a:t>
            </a:r>
            <a:endParaRPr b="0" i="0" sz="1400" u="none" cap="none" strike="noStrike">
              <a:solidFill>
                <a:srgbClr val="000000"/>
              </a:solidFill>
              <a:latin typeface="Arial"/>
              <a:ea typeface="Arial"/>
              <a:cs typeface="Arial"/>
              <a:sym typeface="Arial"/>
            </a:endParaRPr>
          </a:p>
        </p:txBody>
      </p:sp>
      <p:sp>
        <p:nvSpPr>
          <p:cNvPr id="532" name="Google Shape;532;p17"/>
          <p:cNvSpPr txBox="1"/>
          <p:nvPr/>
        </p:nvSpPr>
        <p:spPr>
          <a:xfrm>
            <a:off x="8542117" y="141663"/>
            <a:ext cx="333751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142850"/>
                </a:solidFill>
                <a:latin typeface="Calibri"/>
                <a:ea typeface="Calibri"/>
                <a:cs typeface="Calibri"/>
                <a:sym typeface="Calibri"/>
              </a:rPr>
              <a:t>lihat buku pedoman halaman 123</a:t>
            </a:r>
            <a:endParaRPr b="0" i="0" sz="1400" u="none" cap="none" strike="noStrike">
              <a:solidFill>
                <a:srgbClr val="000000"/>
              </a:solidFill>
              <a:latin typeface="Arial"/>
              <a:ea typeface="Arial"/>
              <a:cs typeface="Arial"/>
              <a:sym typeface="Arial"/>
            </a:endParaRPr>
          </a:p>
        </p:txBody>
      </p:sp>
      <p:sp>
        <p:nvSpPr>
          <p:cNvPr id="533" name="Google Shape;533;p17"/>
          <p:cNvSpPr/>
          <p:nvPr/>
        </p:nvSpPr>
        <p:spPr>
          <a:xfrm>
            <a:off x="1660175" y="4294508"/>
            <a:ext cx="9123368" cy="1925670"/>
          </a:xfrm>
          <a:prstGeom prst="rect">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4" name="Google Shape;534;p17"/>
          <p:cNvSpPr/>
          <p:nvPr/>
        </p:nvSpPr>
        <p:spPr>
          <a:xfrm>
            <a:off x="1754802" y="4075853"/>
            <a:ext cx="1437316" cy="437309"/>
          </a:xfrm>
          <a:prstGeom prst="roundRect">
            <a:avLst>
              <a:gd fmla="val 50000" name="adj"/>
            </a:avLst>
          </a:prstGeom>
          <a:solidFill>
            <a:srgbClr val="EAA8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5" name="Google Shape;535;p17"/>
          <p:cNvSpPr txBox="1"/>
          <p:nvPr/>
        </p:nvSpPr>
        <p:spPr>
          <a:xfrm>
            <a:off x="1964053" y="4109842"/>
            <a:ext cx="122806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1" lang="en-US" sz="1800" u="none" cap="none" strike="noStrike">
                <a:solidFill>
                  <a:schemeClr val="lt1"/>
                </a:solidFill>
                <a:latin typeface="Calibri"/>
                <a:ea typeface="Calibri"/>
                <a:cs typeface="Calibri"/>
                <a:sym typeface="Calibri"/>
              </a:rPr>
              <a:t>Catatan</a:t>
            </a:r>
            <a:endParaRPr b="1" i="1" sz="1800" u="none" cap="none" strike="noStrike">
              <a:solidFill>
                <a:schemeClr val="lt1"/>
              </a:solidFill>
              <a:latin typeface="Calibri"/>
              <a:ea typeface="Calibri"/>
              <a:cs typeface="Calibri"/>
              <a:sym typeface="Calibri"/>
            </a:endParaRPr>
          </a:p>
        </p:txBody>
      </p:sp>
      <p:sp>
        <p:nvSpPr>
          <p:cNvPr id="536" name="Google Shape;536;p17"/>
          <p:cNvSpPr txBox="1"/>
          <p:nvPr/>
        </p:nvSpPr>
        <p:spPr>
          <a:xfrm>
            <a:off x="1754802" y="4590836"/>
            <a:ext cx="8542966" cy="1416413"/>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15000"/>
              </a:lnSpc>
              <a:spcBef>
                <a:spcPts val="0"/>
              </a:spcBef>
              <a:spcAft>
                <a:spcPts val="0"/>
              </a:spcAft>
              <a:buClr>
                <a:schemeClr val="dk1"/>
              </a:buClr>
              <a:buSzPts val="1800"/>
              <a:buFont typeface="Arial"/>
              <a:buChar char="•"/>
            </a:pPr>
            <a:r>
              <a:rPr b="1" i="0" lang="en-US" sz="1800" u="none" cap="none" strike="noStrike">
                <a:solidFill>
                  <a:schemeClr val="dk1"/>
                </a:solidFill>
                <a:latin typeface="Calibri"/>
                <a:ea typeface="Calibri"/>
                <a:cs typeface="Calibri"/>
                <a:sym typeface="Calibri"/>
              </a:rPr>
              <a:t>Blok ini digunakan untuk mencatat segala sesuatu yang berkaitan dengan permasalahan yang ditemui di lapangan baik saat persiapan, pelaksanaan wawancara, maupun saat pemeriksaan hasil pendataan.</a:t>
            </a:r>
            <a:endParaRPr b="1" i="0" sz="1800" u="none" cap="none" strike="noStrike">
              <a:solidFill>
                <a:schemeClr val="dk1"/>
              </a:solidFill>
              <a:latin typeface="Calibri"/>
              <a:ea typeface="Calibri"/>
              <a:cs typeface="Calibri"/>
              <a:sym typeface="Calibri"/>
            </a:endParaRPr>
          </a:p>
          <a:p>
            <a:pPr indent="-285750" lvl="0" marL="285750" marR="0" rtl="0" algn="just">
              <a:lnSpc>
                <a:spcPct val="115000"/>
              </a:lnSpc>
              <a:spcBef>
                <a:spcPts val="600"/>
              </a:spcBef>
              <a:spcAft>
                <a:spcPts val="0"/>
              </a:spcAft>
              <a:buClr>
                <a:schemeClr val="dk1"/>
              </a:buClr>
              <a:buSzPts val="1800"/>
              <a:buFont typeface="Arial"/>
              <a:buChar char="•"/>
            </a:pPr>
            <a:r>
              <a:rPr b="1" i="0" lang="en-US" sz="1800" u="none" cap="none" strike="noStrike">
                <a:solidFill>
                  <a:schemeClr val="dk1"/>
                </a:solidFill>
                <a:latin typeface="Calibri"/>
                <a:ea typeface="Calibri"/>
                <a:cs typeface="Calibri"/>
                <a:sym typeface="Calibri"/>
              </a:rPr>
              <a:t>Blok Catatan terisi jika P.205 berkode 2-5</a:t>
            </a:r>
            <a:endParaRPr b="1" i="0" sz="1800" u="none" cap="none" strike="noStrike">
              <a:solidFill>
                <a:schemeClr val="dk1"/>
              </a:solidFill>
              <a:latin typeface="Arial"/>
              <a:ea typeface="Arial"/>
              <a:cs typeface="Arial"/>
              <a:sym typeface="Arial"/>
            </a:endParaRPr>
          </a:p>
        </p:txBody>
      </p:sp>
      <p:pic>
        <p:nvPicPr>
          <p:cNvPr id="537" name="Google Shape;537;p17"/>
          <p:cNvPicPr preferRelativeResize="0"/>
          <p:nvPr/>
        </p:nvPicPr>
        <p:blipFill rotWithShape="1">
          <a:blip r:embed="rId3">
            <a:alphaModFix/>
          </a:blip>
          <a:srcRect b="19306" l="4791" r="1094" t="40278"/>
          <a:stretch/>
        </p:blipFill>
        <p:spPr>
          <a:xfrm>
            <a:off x="1008350" y="1048972"/>
            <a:ext cx="10541135" cy="254631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pic>
        <p:nvPicPr>
          <p:cNvPr descr="A picture containing water, outdoor, water sport, sport" id="542" name="Google Shape;542;p18"/>
          <p:cNvPicPr preferRelativeResize="0"/>
          <p:nvPr/>
        </p:nvPicPr>
        <p:blipFill rotWithShape="1">
          <a:blip r:embed="rId3">
            <a:alphaModFix/>
          </a:blip>
          <a:srcRect b="7502" l="0" r="0" t="8647"/>
          <a:stretch/>
        </p:blipFill>
        <p:spPr>
          <a:xfrm>
            <a:off x="0" y="-1"/>
            <a:ext cx="12192000" cy="6858001"/>
          </a:xfrm>
          <a:prstGeom prst="rect">
            <a:avLst/>
          </a:prstGeom>
          <a:noFill/>
          <a:ln>
            <a:noFill/>
          </a:ln>
        </p:spPr>
      </p:pic>
      <p:sp>
        <p:nvSpPr>
          <p:cNvPr id="543" name="Google Shape;543;p18"/>
          <p:cNvSpPr/>
          <p:nvPr/>
        </p:nvSpPr>
        <p:spPr>
          <a:xfrm>
            <a:off x="1" y="-10047"/>
            <a:ext cx="12192000" cy="6858000"/>
          </a:xfrm>
          <a:prstGeom prst="rect">
            <a:avLst/>
          </a:prstGeom>
          <a:solidFill>
            <a:srgbClr val="017A87">
              <a:alpha val="3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AFF6FE"/>
              </a:solidFill>
              <a:latin typeface="Calibri"/>
              <a:ea typeface="Calibri"/>
              <a:cs typeface="Calibri"/>
              <a:sym typeface="Calibri"/>
            </a:endParaRPr>
          </a:p>
        </p:txBody>
      </p:sp>
      <p:sp>
        <p:nvSpPr>
          <p:cNvPr id="544" name="Google Shape;544;p18"/>
          <p:cNvSpPr/>
          <p:nvPr/>
        </p:nvSpPr>
        <p:spPr>
          <a:xfrm>
            <a:off x="3050016" y="2690510"/>
            <a:ext cx="5940280" cy="1632435"/>
          </a:xfrm>
          <a:prstGeom prst="rect">
            <a:avLst/>
          </a:prstGeom>
          <a:noFill/>
          <a:ln>
            <a:noFill/>
          </a:ln>
        </p:spPr>
        <p:txBody>
          <a:bodyPr anchorCtr="0" anchor="ctr" bIns="45700" lIns="91425" spcFirstLastPara="1" rIns="91425" wrap="square" tIns="45700">
            <a:spAutoFit/>
          </a:bodyPr>
          <a:lstStyle/>
          <a:p>
            <a:pPr indent="0" lvl="0" marL="0" marR="0" rtl="0" algn="ctr">
              <a:lnSpc>
                <a:spcPct val="80000"/>
              </a:lnSpc>
              <a:spcBef>
                <a:spcPts val="0"/>
              </a:spcBef>
              <a:spcAft>
                <a:spcPts val="0"/>
              </a:spcAft>
              <a:buClr>
                <a:srgbClr val="AFF6FE"/>
              </a:buClr>
              <a:buSzPts val="8000"/>
              <a:buFont typeface="Calibri"/>
              <a:buNone/>
            </a:pPr>
            <a:r>
              <a:rPr b="1" i="1" lang="en-US" sz="8000" u="none" cap="none" strike="noStrike">
                <a:solidFill>
                  <a:srgbClr val="AFF6FE"/>
                </a:solidFill>
                <a:latin typeface="Calibri"/>
                <a:ea typeface="Calibri"/>
                <a:cs typeface="Calibri"/>
                <a:sym typeface="Calibri"/>
              </a:rPr>
              <a:t>Terima Kasih!</a:t>
            </a:r>
            <a:endParaRPr b="0" i="0" sz="1400" u="none" cap="none" strike="noStrike">
              <a:solidFill>
                <a:srgbClr val="000000"/>
              </a:solidFill>
              <a:latin typeface="Arial"/>
              <a:ea typeface="Arial"/>
              <a:cs typeface="Arial"/>
              <a:sym typeface="Arial"/>
            </a:endParaRPr>
          </a:p>
          <a:p>
            <a:pPr indent="0" lvl="0" marL="0" marR="0" rtl="0" algn="ctr">
              <a:lnSpc>
                <a:spcPct val="80000"/>
              </a:lnSpc>
              <a:spcBef>
                <a:spcPts val="0"/>
              </a:spcBef>
              <a:spcAft>
                <a:spcPts val="0"/>
              </a:spcAft>
              <a:buClr>
                <a:srgbClr val="FFFFFF"/>
              </a:buClr>
              <a:buSzPts val="4400"/>
              <a:buFont typeface="Calibri"/>
              <a:buNone/>
            </a:pPr>
            <a:r>
              <a:rPr b="0" i="0" lang="en-US" sz="4400" u="none" cap="none" strike="noStrike">
                <a:solidFill>
                  <a:srgbClr val="FFFFFF"/>
                </a:solidFill>
                <a:latin typeface="Calibri"/>
                <a:ea typeface="Calibri"/>
                <a:cs typeface="Calibri"/>
                <a:sym typeface="Calibri"/>
              </a:rPr>
              <a:t>www.bps.go.id</a:t>
            </a:r>
            <a:endParaRPr b="0" i="0" sz="4400" u="none" cap="none" strike="noStrike">
              <a:solidFill>
                <a:srgbClr val="FFFFFF"/>
              </a:solidFill>
              <a:latin typeface="Calibri"/>
              <a:ea typeface="Calibri"/>
              <a:cs typeface="Calibri"/>
              <a:sym typeface="Calibri"/>
            </a:endParaRPr>
          </a:p>
        </p:txBody>
      </p:sp>
      <p:grpSp>
        <p:nvGrpSpPr>
          <p:cNvPr id="545" name="Google Shape;545;p18"/>
          <p:cNvGrpSpPr/>
          <p:nvPr/>
        </p:nvGrpSpPr>
        <p:grpSpPr>
          <a:xfrm rot="10800000">
            <a:off x="5581731" y="4591772"/>
            <a:ext cx="876850" cy="110431"/>
            <a:chOff x="7325756" y="6126083"/>
            <a:chExt cx="812214" cy="102290"/>
          </a:xfrm>
        </p:grpSpPr>
        <p:sp>
          <p:nvSpPr>
            <p:cNvPr id="546" name="Google Shape;546;p18"/>
            <p:cNvSpPr/>
            <p:nvPr/>
          </p:nvSpPr>
          <p:spPr>
            <a:xfrm>
              <a:off x="7325756" y="6126083"/>
              <a:ext cx="102290" cy="10229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47" name="Google Shape;547;p18"/>
            <p:cNvSpPr/>
            <p:nvPr/>
          </p:nvSpPr>
          <p:spPr>
            <a:xfrm>
              <a:off x="8035680" y="6126083"/>
              <a:ext cx="102290" cy="10229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48" name="Google Shape;548;p18"/>
            <p:cNvSpPr/>
            <p:nvPr/>
          </p:nvSpPr>
          <p:spPr>
            <a:xfrm>
              <a:off x="7503237" y="6126083"/>
              <a:ext cx="102290" cy="10229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49" name="Google Shape;549;p18"/>
            <p:cNvSpPr/>
            <p:nvPr/>
          </p:nvSpPr>
          <p:spPr>
            <a:xfrm>
              <a:off x="7680718" y="6126083"/>
              <a:ext cx="102290" cy="10229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50" name="Google Shape;550;p18"/>
            <p:cNvSpPr/>
            <p:nvPr/>
          </p:nvSpPr>
          <p:spPr>
            <a:xfrm>
              <a:off x="7858199" y="6126083"/>
              <a:ext cx="102290" cy="10229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nvGrpSpPr>
          <p:cNvPr id="551" name="Google Shape;551;p18"/>
          <p:cNvGrpSpPr/>
          <p:nvPr/>
        </p:nvGrpSpPr>
        <p:grpSpPr>
          <a:xfrm>
            <a:off x="54263" y="-10047"/>
            <a:ext cx="2652903" cy="908535"/>
            <a:chOff x="110825" y="8809"/>
            <a:chExt cx="3271581" cy="1116936"/>
          </a:xfrm>
        </p:grpSpPr>
        <p:pic>
          <p:nvPicPr>
            <p:cNvPr id="552" name="Google Shape;552;p18"/>
            <p:cNvPicPr preferRelativeResize="0"/>
            <p:nvPr/>
          </p:nvPicPr>
          <p:blipFill rotWithShape="1">
            <a:blip r:embed="rId4">
              <a:alphaModFix/>
            </a:blip>
            <a:srcRect b="0" l="0" r="71752" t="0"/>
            <a:stretch/>
          </p:blipFill>
          <p:spPr>
            <a:xfrm>
              <a:off x="110825" y="8809"/>
              <a:ext cx="924156" cy="1108127"/>
            </a:xfrm>
            <a:prstGeom prst="rect">
              <a:avLst/>
            </a:prstGeom>
            <a:noFill/>
            <a:ln>
              <a:noFill/>
            </a:ln>
          </p:spPr>
        </p:pic>
        <p:pic>
          <p:nvPicPr>
            <p:cNvPr id="553" name="Google Shape;553;p18"/>
            <p:cNvPicPr preferRelativeResize="0"/>
            <p:nvPr/>
          </p:nvPicPr>
          <p:blipFill rotWithShape="1">
            <a:blip r:embed="rId5">
              <a:alphaModFix/>
            </a:blip>
            <a:srcRect b="0" l="28248" r="0" t="0"/>
            <a:stretch/>
          </p:blipFill>
          <p:spPr>
            <a:xfrm>
              <a:off x="1034981" y="17617"/>
              <a:ext cx="2347425" cy="1108128"/>
            </a:xfrm>
            <a:prstGeom prst="rect">
              <a:avLst/>
            </a:prstGeom>
            <a:noFill/>
            <a:ln>
              <a:noFill/>
            </a:ln>
          </p:spPr>
        </p:pic>
      </p:grpSp>
      <p:grpSp>
        <p:nvGrpSpPr>
          <p:cNvPr id="554" name="Google Shape;554;p18"/>
          <p:cNvGrpSpPr/>
          <p:nvPr/>
        </p:nvGrpSpPr>
        <p:grpSpPr>
          <a:xfrm>
            <a:off x="10297861" y="136115"/>
            <a:ext cx="1572274" cy="615000"/>
            <a:chOff x="9581313" y="136114"/>
            <a:chExt cx="2288821" cy="895281"/>
          </a:xfrm>
        </p:grpSpPr>
        <p:pic>
          <p:nvPicPr>
            <p:cNvPr id="555" name="Google Shape;555;p18"/>
            <p:cNvPicPr preferRelativeResize="0"/>
            <p:nvPr/>
          </p:nvPicPr>
          <p:blipFill rotWithShape="1">
            <a:blip r:embed="rId6">
              <a:alphaModFix/>
            </a:blip>
            <a:srcRect b="0" l="0" r="0" t="0"/>
            <a:stretch/>
          </p:blipFill>
          <p:spPr>
            <a:xfrm>
              <a:off x="9581313" y="136114"/>
              <a:ext cx="559010" cy="895281"/>
            </a:xfrm>
            <a:prstGeom prst="rect">
              <a:avLst/>
            </a:prstGeom>
            <a:noFill/>
            <a:ln>
              <a:noFill/>
            </a:ln>
          </p:spPr>
        </p:pic>
        <p:grpSp>
          <p:nvGrpSpPr>
            <p:cNvPr id="556" name="Google Shape;556;p18"/>
            <p:cNvGrpSpPr/>
            <p:nvPr/>
          </p:nvGrpSpPr>
          <p:grpSpPr>
            <a:xfrm>
              <a:off x="10415508" y="221656"/>
              <a:ext cx="1454626" cy="638282"/>
              <a:chOff x="-4715287" y="1030852"/>
              <a:chExt cx="3876908" cy="1701168"/>
            </a:xfrm>
          </p:grpSpPr>
          <p:pic>
            <p:nvPicPr>
              <p:cNvPr descr="Logo&#10;&#10;Description automatically generated with medium confidence" id="557" name="Google Shape;557;p18"/>
              <p:cNvPicPr preferRelativeResize="0"/>
              <p:nvPr/>
            </p:nvPicPr>
            <p:blipFill rotWithShape="1">
              <a:blip r:embed="rId7">
                <a:alphaModFix/>
              </a:blip>
              <a:srcRect b="0" l="0" r="53168" t="0"/>
              <a:stretch/>
            </p:blipFill>
            <p:spPr>
              <a:xfrm>
                <a:off x="-4715287" y="1031394"/>
                <a:ext cx="1807964" cy="1700626"/>
              </a:xfrm>
              <a:prstGeom prst="rect">
                <a:avLst/>
              </a:prstGeom>
              <a:noFill/>
              <a:ln>
                <a:noFill/>
              </a:ln>
            </p:spPr>
          </p:pic>
          <p:pic>
            <p:nvPicPr>
              <p:cNvPr id="558" name="Google Shape;558;p18"/>
              <p:cNvPicPr preferRelativeResize="0"/>
              <p:nvPr/>
            </p:nvPicPr>
            <p:blipFill rotWithShape="1">
              <a:blip r:embed="rId8">
                <a:alphaModFix/>
              </a:blip>
              <a:srcRect b="0" l="0" r="0" t="0"/>
              <a:stretch/>
            </p:blipFill>
            <p:spPr>
              <a:xfrm>
                <a:off x="-2892909" y="1030852"/>
                <a:ext cx="2054530" cy="1700931"/>
              </a:xfrm>
              <a:prstGeom prst="rect">
                <a:avLst/>
              </a:prstGeom>
              <a:noFill/>
              <a:ln>
                <a:noFill/>
              </a:ln>
            </p:spPr>
          </p:pic>
        </p:grpSp>
      </p:grpSp>
      <p:sp>
        <p:nvSpPr>
          <p:cNvPr id="559" name="Google Shape;559;p18"/>
          <p:cNvSpPr/>
          <p:nvPr/>
        </p:nvSpPr>
        <p:spPr>
          <a:xfrm>
            <a:off x="0" y="6596390"/>
            <a:ext cx="3190297" cy="261610"/>
          </a:xfrm>
          <a:prstGeom prst="rect">
            <a:avLst/>
          </a:prstGeom>
          <a:noFill/>
          <a:ln>
            <a:noFill/>
          </a:ln>
        </p:spPr>
        <p:txBody>
          <a:bodyPr anchorCtr="0" anchor="t" bIns="45700" lIns="91425" spcFirstLastPara="1" rIns="91425" wrap="square" tIns="45700">
            <a:spAutoFit/>
          </a:bodyPr>
          <a:lstStyle/>
          <a:p>
            <a:pPr indent="12696" lvl="1" marL="0" marR="0" rtl="0" algn="l">
              <a:lnSpc>
                <a:spcPct val="100000"/>
              </a:lnSpc>
              <a:spcBef>
                <a:spcPts val="0"/>
              </a:spcBef>
              <a:spcAft>
                <a:spcPts val="0"/>
              </a:spcAft>
              <a:buClr>
                <a:srgbClr val="000000"/>
              </a:buClr>
              <a:buSzPts val="1100"/>
              <a:buFont typeface="Arial"/>
              <a:buNone/>
            </a:pPr>
            <a:r>
              <a:rPr b="1" i="1" lang="en-US" sz="1100" u="none" cap="none" strike="noStrike">
                <a:solidFill>
                  <a:schemeClr val="lt1"/>
                </a:solidFill>
                <a:latin typeface="Calibri"/>
                <a:ea typeface="Calibri"/>
                <a:cs typeface="Calibri"/>
                <a:sym typeface="Calibri"/>
              </a:rPr>
              <a:t>Foto oleh: Ir.  Andi Pranowo (BPS Kabupaten Blitar)</a:t>
            </a:r>
            <a:endParaRPr b="0" i="0" sz="1400" u="none" cap="none" strike="noStrike">
              <a:solidFill>
                <a:srgbClr val="000000"/>
              </a:solidFill>
              <a:latin typeface="Arial"/>
              <a:ea typeface="Arial"/>
              <a:cs typeface="Arial"/>
              <a:sym typeface="Arial"/>
            </a:endParaRPr>
          </a:p>
        </p:txBody>
      </p:sp>
      <p:pic>
        <p:nvPicPr>
          <p:cNvPr id="560" name="Google Shape;560;p18"/>
          <p:cNvPicPr preferRelativeResize="0"/>
          <p:nvPr/>
        </p:nvPicPr>
        <p:blipFill rotWithShape="1">
          <a:blip r:embed="rId9">
            <a:alphaModFix/>
          </a:blip>
          <a:srcRect b="0" l="0" r="0" t="0"/>
          <a:stretch/>
        </p:blipFill>
        <p:spPr>
          <a:xfrm>
            <a:off x="7939672" y="-496336"/>
            <a:ext cx="2475896" cy="175071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FF6FE"/>
        </a:solidFill>
      </p:bgPr>
    </p:bg>
    <p:spTree>
      <p:nvGrpSpPr>
        <p:cNvPr id="103" name="Shape 103"/>
        <p:cNvGrpSpPr/>
        <p:nvPr/>
      </p:nvGrpSpPr>
      <p:grpSpPr>
        <a:xfrm>
          <a:off x="0" y="0"/>
          <a:ext cx="0" cy="0"/>
          <a:chOff x="0" y="0"/>
          <a:chExt cx="0" cy="0"/>
        </a:xfrm>
      </p:grpSpPr>
      <p:sp>
        <p:nvSpPr>
          <p:cNvPr id="104" name="Google Shape;104;p2"/>
          <p:cNvSpPr/>
          <p:nvPr/>
        </p:nvSpPr>
        <p:spPr>
          <a:xfrm>
            <a:off x="2298619" y="272801"/>
            <a:ext cx="6874898" cy="6419161"/>
          </a:xfrm>
          <a:prstGeom prst="rect">
            <a:avLst/>
          </a:prstGeom>
          <a:solidFill>
            <a:srgbClr val="03A1B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0C7B93"/>
              </a:solidFill>
              <a:latin typeface="Arial"/>
              <a:ea typeface="Arial"/>
              <a:cs typeface="Arial"/>
              <a:sym typeface="Arial"/>
            </a:endParaRPr>
          </a:p>
        </p:txBody>
      </p:sp>
      <p:pic>
        <p:nvPicPr>
          <p:cNvPr id="105" name="Google Shape;105;p2"/>
          <p:cNvPicPr preferRelativeResize="0"/>
          <p:nvPr/>
        </p:nvPicPr>
        <p:blipFill rotWithShape="1">
          <a:blip r:embed="rId3">
            <a:alphaModFix/>
          </a:blip>
          <a:srcRect b="18176" l="10766" r="18082" t="3945"/>
          <a:stretch/>
        </p:blipFill>
        <p:spPr>
          <a:xfrm flipH="1">
            <a:off x="2659" y="11427"/>
            <a:ext cx="5077340" cy="6846572"/>
          </a:xfrm>
          <a:prstGeom prst="rect">
            <a:avLst/>
          </a:prstGeom>
          <a:noFill/>
          <a:ln>
            <a:noFill/>
          </a:ln>
        </p:spPr>
      </p:pic>
      <p:sp>
        <p:nvSpPr>
          <p:cNvPr id="106" name="Google Shape;106;p2"/>
          <p:cNvSpPr/>
          <p:nvPr/>
        </p:nvSpPr>
        <p:spPr>
          <a:xfrm>
            <a:off x="2166587" y="1074108"/>
            <a:ext cx="9044267" cy="4816548"/>
          </a:xfrm>
          <a:prstGeom prst="rect">
            <a:avLst/>
          </a:prstGeom>
          <a:solidFill>
            <a:srgbClr val="FCFCFD"/>
          </a:solidFill>
          <a:ln>
            <a:noFill/>
          </a:ln>
          <a:effectLst>
            <a:outerShdw blurRad="254000" rotWithShape="0" algn="t" dir="5400000" dist="38100">
              <a:srgbClr val="969F98">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07" name="Google Shape;107;p2"/>
          <p:cNvSpPr txBox="1"/>
          <p:nvPr/>
        </p:nvSpPr>
        <p:spPr>
          <a:xfrm>
            <a:off x="4441573" y="1915033"/>
            <a:ext cx="6517063" cy="30469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00A8CC"/>
                </a:solidFill>
                <a:latin typeface="Calibri"/>
                <a:ea typeface="Calibri"/>
                <a:cs typeface="Calibri"/>
                <a:sym typeface="Calibri"/>
              </a:rPr>
              <a:t>Setelah mempelajari blok ini, petugas diharapkan dapat memahami program perlindungan sosial, kepemilikan aset, layanan internet serta kepemilikan rekening tabungan.</a:t>
            </a:r>
            <a:endParaRPr b="0" i="0" sz="1400" u="none" cap="none" strike="noStrike">
              <a:solidFill>
                <a:srgbClr val="000000"/>
              </a:solidFill>
              <a:latin typeface="Arial"/>
              <a:ea typeface="Arial"/>
              <a:cs typeface="Arial"/>
              <a:sym typeface="Arial"/>
            </a:endParaRPr>
          </a:p>
        </p:txBody>
      </p:sp>
      <p:sp>
        <p:nvSpPr>
          <p:cNvPr id="108" name="Google Shape;108;p2"/>
          <p:cNvSpPr/>
          <p:nvPr/>
        </p:nvSpPr>
        <p:spPr>
          <a:xfrm>
            <a:off x="636053" y="0"/>
            <a:ext cx="3325132" cy="6858000"/>
          </a:xfrm>
          <a:prstGeom prst="rect">
            <a:avLst/>
          </a:prstGeom>
          <a:solidFill>
            <a:srgbClr val="ECBA54"/>
          </a:solidFill>
          <a:ln>
            <a:noFill/>
          </a:ln>
          <a:effectLst>
            <a:outerShdw blurRad="127000" sx="101000" rotWithShape="0" algn="ctr" sy="101000">
              <a:srgbClr val="969F98">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Arial"/>
              <a:ea typeface="Arial"/>
              <a:cs typeface="Arial"/>
              <a:sym typeface="Arial"/>
            </a:endParaRPr>
          </a:p>
        </p:txBody>
      </p:sp>
      <p:sp>
        <p:nvSpPr>
          <p:cNvPr id="109" name="Google Shape;109;p2"/>
          <p:cNvSpPr txBox="1"/>
          <p:nvPr/>
        </p:nvSpPr>
        <p:spPr>
          <a:xfrm>
            <a:off x="981146" y="1980388"/>
            <a:ext cx="2804358" cy="76944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17A87"/>
              </a:buClr>
              <a:buSzPts val="4400"/>
              <a:buFont typeface="Microsoft Yahei"/>
              <a:buNone/>
            </a:pPr>
            <a:r>
              <a:rPr b="1" i="0" lang="en-US" sz="4400" u="none" cap="none" strike="noStrike">
                <a:solidFill>
                  <a:srgbClr val="017A87"/>
                </a:solidFill>
                <a:latin typeface="Microsoft Yahei"/>
                <a:ea typeface="Microsoft Yahei"/>
                <a:cs typeface="Microsoft Yahei"/>
                <a:sym typeface="Microsoft Yahei"/>
              </a:rPr>
              <a:t>TUJUAN</a:t>
            </a:r>
            <a:endParaRPr b="1" i="0" sz="4000" u="none" cap="none" strike="noStrike">
              <a:solidFill>
                <a:srgbClr val="017A87"/>
              </a:solidFill>
              <a:latin typeface="Microsoft Yahei"/>
              <a:ea typeface="Microsoft Yahei"/>
              <a:cs typeface="Microsoft Yahei"/>
              <a:sym typeface="Microsoft Yahe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08"/>
                                        </p:tgtEl>
                                        <p:attrNameLst>
                                          <p:attrName>style.visibility</p:attrName>
                                        </p:attrNameLst>
                                      </p:cBhvr>
                                      <p:to>
                                        <p:strVal val="visible"/>
                                      </p:to>
                                    </p:set>
                                    <p:anim calcmode="lin" valueType="num">
                                      <p:cBhvr additive="base">
                                        <p:cTn dur="1000"/>
                                        <p:tgtEl>
                                          <p:spTgt spid="108"/>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500"/>
                                        <p:tgtEl>
                                          <p:spTgt spid="109"/>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par>
                                <p:cTn fill="hold" nodeType="with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500"/>
                                        <p:tgtEl>
                                          <p:spTgt spid="1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114" name="Shape 114"/>
        <p:cNvGrpSpPr/>
        <p:nvPr/>
      </p:nvGrpSpPr>
      <p:grpSpPr>
        <a:xfrm>
          <a:off x="0" y="0"/>
          <a:ext cx="0" cy="0"/>
          <a:chOff x="0" y="0"/>
          <a:chExt cx="0" cy="0"/>
        </a:xfrm>
      </p:grpSpPr>
      <p:pic>
        <p:nvPicPr>
          <p:cNvPr id="115" name="Google Shape;115;p3"/>
          <p:cNvPicPr preferRelativeResize="0"/>
          <p:nvPr/>
        </p:nvPicPr>
        <p:blipFill rotWithShape="1">
          <a:blip r:embed="rId3">
            <a:alphaModFix/>
          </a:blip>
          <a:srcRect b="15301" l="35181" r="3895" t="29335"/>
          <a:stretch/>
        </p:blipFill>
        <p:spPr>
          <a:xfrm>
            <a:off x="200892" y="1045542"/>
            <a:ext cx="7427874" cy="3796725"/>
          </a:xfrm>
          <a:prstGeom prst="rect">
            <a:avLst/>
          </a:prstGeom>
          <a:noFill/>
          <a:ln>
            <a:noFill/>
          </a:ln>
        </p:spPr>
      </p:pic>
      <p:sp>
        <p:nvSpPr>
          <p:cNvPr id="116" name="Google Shape;116;p3"/>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 name="Google Shape;117;p3"/>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18" name="Google Shape;118;p3"/>
          <p:cNvSpPr/>
          <p:nvPr/>
        </p:nvSpPr>
        <p:spPr>
          <a:xfrm>
            <a:off x="-11600" y="-45773"/>
            <a:ext cx="5105864"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9" name="Google Shape;119;p3"/>
          <p:cNvSpPr txBox="1"/>
          <p:nvPr/>
        </p:nvSpPr>
        <p:spPr>
          <a:xfrm>
            <a:off x="358815" y="130088"/>
            <a:ext cx="3941464"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Libre Franklin Medium"/>
                <a:ea typeface="Libre Franklin Medium"/>
                <a:cs typeface="Libre Franklin Medium"/>
                <a:sym typeface="Libre Franklin Medium"/>
              </a:rPr>
              <a:t>PERTANYAAN 501</a:t>
            </a:r>
            <a:endParaRPr b="0" i="0" sz="1400" u="none" cap="none" strike="noStrike">
              <a:solidFill>
                <a:srgbClr val="000000"/>
              </a:solidFill>
              <a:latin typeface="Arial"/>
              <a:ea typeface="Arial"/>
              <a:cs typeface="Arial"/>
              <a:sym typeface="Arial"/>
            </a:endParaRPr>
          </a:p>
        </p:txBody>
      </p:sp>
      <p:sp>
        <p:nvSpPr>
          <p:cNvPr id="120" name="Google Shape;120;p3"/>
          <p:cNvSpPr txBox="1"/>
          <p:nvPr/>
        </p:nvSpPr>
        <p:spPr>
          <a:xfrm>
            <a:off x="8542117" y="141663"/>
            <a:ext cx="333751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142850"/>
                </a:solidFill>
                <a:latin typeface="Calibri"/>
                <a:ea typeface="Calibri"/>
                <a:cs typeface="Calibri"/>
                <a:sym typeface="Calibri"/>
              </a:rPr>
              <a:t>lihat buku pedoman halaman 117</a:t>
            </a:r>
            <a:endParaRPr b="0" i="0" sz="1400" u="none" cap="none" strike="noStrike">
              <a:solidFill>
                <a:srgbClr val="000000"/>
              </a:solidFill>
              <a:latin typeface="Arial"/>
              <a:ea typeface="Arial"/>
              <a:cs typeface="Arial"/>
              <a:sym typeface="Arial"/>
            </a:endParaRPr>
          </a:p>
        </p:txBody>
      </p:sp>
      <p:sp>
        <p:nvSpPr>
          <p:cNvPr id="121" name="Google Shape;121;p3"/>
          <p:cNvSpPr/>
          <p:nvPr/>
        </p:nvSpPr>
        <p:spPr>
          <a:xfrm>
            <a:off x="7931237" y="1008742"/>
            <a:ext cx="4007315" cy="2116295"/>
          </a:xfrm>
          <a:prstGeom prst="rect">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2" name="Google Shape;122;p3"/>
          <p:cNvSpPr/>
          <p:nvPr/>
        </p:nvSpPr>
        <p:spPr>
          <a:xfrm>
            <a:off x="7710801" y="846324"/>
            <a:ext cx="1204599" cy="468427"/>
          </a:xfrm>
          <a:prstGeom prst="roundRect">
            <a:avLst>
              <a:gd fmla="val 50000" name="adj"/>
            </a:avLst>
          </a:prstGeom>
          <a:solidFill>
            <a:srgbClr val="EAA8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3" name="Google Shape;123;p3"/>
          <p:cNvSpPr txBox="1"/>
          <p:nvPr/>
        </p:nvSpPr>
        <p:spPr>
          <a:xfrm>
            <a:off x="7931237" y="870292"/>
            <a:ext cx="98416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Tujuan</a:t>
            </a:r>
            <a:endParaRPr b="1" i="0" sz="1800" u="none" cap="none" strike="noStrike">
              <a:solidFill>
                <a:schemeClr val="lt1"/>
              </a:solidFill>
              <a:latin typeface="Calibri"/>
              <a:ea typeface="Calibri"/>
              <a:cs typeface="Calibri"/>
              <a:sym typeface="Calibri"/>
            </a:endParaRPr>
          </a:p>
        </p:txBody>
      </p:sp>
      <p:sp>
        <p:nvSpPr>
          <p:cNvPr id="124" name="Google Shape;124;p3"/>
          <p:cNvSpPr txBox="1"/>
          <p:nvPr/>
        </p:nvSpPr>
        <p:spPr>
          <a:xfrm>
            <a:off x="8122978" y="1338719"/>
            <a:ext cx="3756656" cy="3139321"/>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P.501 bertujuan untuk mengetahui kepesertaan keluarga pada program perlindungan sosial (bantuan untuk keluarga atau anggota keluarga) yang diselenggarakan pemerintah dalam setahun terakhir.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Setahun terakhir yang dimaksud adalah jangka waktu satu tahun yang berakhir sehari sebelum tanggal pendataan.</a:t>
            </a:r>
            <a:endParaRPr b="0" i="0" sz="1400" u="none" cap="none" strike="noStrike">
              <a:solidFill>
                <a:srgbClr val="000000"/>
              </a:solidFill>
              <a:latin typeface="Arial"/>
              <a:ea typeface="Arial"/>
              <a:cs typeface="Arial"/>
              <a:sym typeface="Arial"/>
            </a:endParaRPr>
          </a:p>
        </p:txBody>
      </p:sp>
      <p:sp>
        <p:nvSpPr>
          <p:cNvPr id="125" name="Google Shape;125;p3"/>
          <p:cNvSpPr/>
          <p:nvPr/>
        </p:nvSpPr>
        <p:spPr>
          <a:xfrm>
            <a:off x="974364" y="4986570"/>
            <a:ext cx="10243271" cy="584735"/>
          </a:xfrm>
          <a:prstGeom prst="rect">
            <a:avLst/>
          </a:prstGeom>
          <a:solidFill>
            <a:srgbClr val="AFF6FE"/>
          </a:solidFill>
          <a:ln>
            <a:noFill/>
          </a:ln>
        </p:spPr>
        <p:txBody>
          <a:bodyPr anchorCtr="0" anchor="t" bIns="45700" lIns="91425" spcFirstLastPara="1" rIns="91425" wrap="square" tIns="45700">
            <a:spAutoFit/>
          </a:bodyPr>
          <a:lstStyle/>
          <a:p>
            <a:pPr indent="0" lvl="0" marL="12700" marR="6985" rtl="0" algn="ctr">
              <a:lnSpc>
                <a:spcPct val="100000"/>
              </a:lnSpc>
              <a:spcBef>
                <a:spcPts val="0"/>
              </a:spcBef>
              <a:spcAft>
                <a:spcPts val="0"/>
              </a:spcAft>
              <a:buClr>
                <a:schemeClr val="dk1"/>
              </a:buClr>
              <a:buSzPts val="1600"/>
              <a:buFont typeface="Calibri"/>
              <a:buNone/>
            </a:pPr>
            <a:r>
              <a:rPr b="0" i="0" lang="en-US" sz="1600" u="none" cap="none" strike="noStrike">
                <a:solidFill>
                  <a:schemeClr val="dk1"/>
                </a:solidFill>
                <a:latin typeface="Calibri"/>
                <a:ea typeface="Calibri"/>
                <a:cs typeface="Calibri"/>
                <a:sym typeface="Calibri"/>
              </a:rPr>
              <a:t>Tanyakan apakah keluarga atau salah satu anggota keluarga pernah menerima/terdaftar dalam program perlindungan sosial </a:t>
            </a:r>
            <a:r>
              <a:rPr b="1" i="0" lang="en-US" sz="1600" u="none" cap="none" strike="noStrike">
                <a:solidFill>
                  <a:schemeClr val="dk1"/>
                </a:solidFill>
                <a:latin typeface="Calibri"/>
                <a:ea typeface="Calibri"/>
                <a:cs typeface="Calibri"/>
                <a:sym typeface="Calibri"/>
              </a:rPr>
              <a:t>selama setahun terakhir </a:t>
            </a:r>
            <a:r>
              <a:rPr b="1" i="0" lang="en-US" sz="1600" u="none" cap="none" strike="noStrike">
                <a:solidFill>
                  <a:schemeClr val="dk1"/>
                </a:solidFill>
                <a:latin typeface="Arial"/>
                <a:ea typeface="Arial"/>
                <a:cs typeface="Arial"/>
                <a:sym typeface="Arial"/>
              </a:rPr>
              <a:t>(1) Ya    (2) Tidak</a:t>
            </a:r>
            <a:endParaRPr b="1" i="0" sz="1600" u="none" cap="none" strike="noStrike">
              <a:solidFill>
                <a:schemeClr val="dk1"/>
              </a:solidFill>
              <a:latin typeface="Arial"/>
              <a:ea typeface="Arial"/>
              <a:cs typeface="Arial"/>
              <a:sym typeface="Arial"/>
            </a:endParaRPr>
          </a:p>
        </p:txBody>
      </p:sp>
      <p:sp>
        <p:nvSpPr>
          <p:cNvPr id="126" name="Google Shape;126;p3"/>
          <p:cNvSpPr txBox="1"/>
          <p:nvPr/>
        </p:nvSpPr>
        <p:spPr>
          <a:xfrm>
            <a:off x="3799497" y="5882624"/>
            <a:ext cx="4965825" cy="338514"/>
          </a:xfrm>
          <a:prstGeom prst="rect">
            <a:avLst/>
          </a:prstGeom>
          <a:solidFill>
            <a:srgbClr val="EAEAEA"/>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600"/>
              <a:buFont typeface="Calibri"/>
              <a:buNone/>
            </a:pPr>
            <a:r>
              <a:rPr b="0" i="1" lang="en-US" sz="1600" u="none" cap="none" strike="noStrike">
                <a:solidFill>
                  <a:schemeClr val="dk1"/>
                </a:solidFill>
                <a:latin typeface="Calibri"/>
                <a:ea typeface="Calibri"/>
                <a:cs typeface="Calibri"/>
                <a:sym typeface="Calibri"/>
              </a:rPr>
              <a:t>Contoh penulisan Periode terakhir mendapatkan program</a:t>
            </a:r>
            <a:endParaRPr b="0" i="1" sz="1600" u="none" cap="none" strike="noStrike">
              <a:solidFill>
                <a:schemeClr val="dk1"/>
              </a:solidFill>
              <a:latin typeface="Calibri"/>
              <a:ea typeface="Calibri"/>
              <a:cs typeface="Calibri"/>
              <a:sym typeface="Calibri"/>
            </a:endParaRPr>
          </a:p>
        </p:txBody>
      </p:sp>
      <p:graphicFrame>
        <p:nvGraphicFramePr>
          <p:cNvPr id="127" name="Google Shape;127;p3"/>
          <p:cNvGraphicFramePr/>
          <p:nvPr/>
        </p:nvGraphicFramePr>
        <p:xfrm>
          <a:off x="3799497" y="6255359"/>
          <a:ext cx="3000000" cy="3000000"/>
        </p:xfrm>
        <a:graphic>
          <a:graphicData uri="http://schemas.openxmlformats.org/drawingml/2006/table">
            <a:tbl>
              <a:tblPr>
                <a:noFill/>
                <a:tableStyleId>{7426272C-1AA9-46AC-8A3D-9F88E783DA5F}</a:tableStyleId>
              </a:tblPr>
              <a:tblGrid>
                <a:gridCol w="2648475"/>
                <a:gridCol w="331050"/>
                <a:gridCol w="331050"/>
                <a:gridCol w="331050"/>
                <a:gridCol w="331050"/>
                <a:gridCol w="331050"/>
                <a:gridCol w="331050"/>
                <a:gridCol w="331050"/>
              </a:tblGrid>
              <a:tr h="325500">
                <a:tc>
                  <a:txBody>
                    <a:bodyPr/>
                    <a:lstStyle/>
                    <a:p>
                      <a:pPr indent="0" lvl="0" marL="91440" marR="0" rtl="0" algn="l">
                        <a:lnSpc>
                          <a:spcPct val="100000"/>
                        </a:lnSpc>
                        <a:spcBef>
                          <a:spcPts val="0"/>
                        </a:spcBef>
                        <a:spcAft>
                          <a:spcPts val="0"/>
                        </a:spcAft>
                        <a:buClr>
                          <a:srgbClr val="112924"/>
                        </a:buClr>
                        <a:buSzPts val="1600"/>
                        <a:buFont typeface="Comic Sans MS"/>
                        <a:buNone/>
                      </a:pPr>
                      <a:r>
                        <a:rPr lang="en-US" sz="1600" u="none" cap="none" strike="noStrike">
                          <a:solidFill>
                            <a:srgbClr val="112924"/>
                          </a:solidFill>
                          <a:latin typeface="Comic Sans MS"/>
                          <a:ea typeface="Comic Sans MS"/>
                          <a:cs typeface="Comic Sans MS"/>
                          <a:sym typeface="Comic Sans MS"/>
                        </a:rPr>
                        <a:t>  April 2022</a:t>
                      </a:r>
                      <a:endParaRPr sz="1600" u="none" cap="none" strike="noStrike">
                        <a:latin typeface="Comic Sans MS"/>
                        <a:ea typeface="Comic Sans MS"/>
                        <a:cs typeface="Comic Sans MS"/>
                        <a:sym typeface="Comic Sans MS"/>
                      </a:endParaRPr>
                    </a:p>
                  </a:txBody>
                  <a:tcPr marT="32375" marB="0" marR="0" marL="0">
                    <a:lnL cap="flat" cmpd="sng" w="12700">
                      <a:solidFill>
                        <a:srgbClr val="99574F"/>
                      </a:solidFill>
                      <a:prstDash val="solid"/>
                      <a:round/>
                      <a:headEnd len="sm" w="sm" type="none"/>
                      <a:tailEnd len="sm" w="sm" type="none"/>
                    </a:lnL>
                    <a:lnR cap="flat" cmpd="sng" w="12700">
                      <a:solidFill>
                        <a:srgbClr val="99574F"/>
                      </a:solidFill>
                      <a:prstDash val="solid"/>
                      <a:round/>
                      <a:headEnd len="sm" w="sm" type="none"/>
                      <a:tailEnd len="sm" w="sm" type="none"/>
                    </a:lnR>
                    <a:lnT cap="flat" cmpd="sng" w="12700">
                      <a:solidFill>
                        <a:srgbClr val="99574F"/>
                      </a:solidFill>
                      <a:prstDash val="solid"/>
                      <a:round/>
                      <a:headEnd len="sm" w="sm" type="none"/>
                      <a:tailEnd len="sm" w="sm" type="none"/>
                    </a:lnT>
                    <a:lnB cap="flat" cmpd="sng" w="12700">
                      <a:solidFill>
                        <a:srgbClr val="99574F"/>
                      </a:solidFill>
                      <a:prstDash val="solid"/>
                      <a:round/>
                      <a:headEnd len="sm" w="sm" type="none"/>
                      <a:tailEnd len="sm" w="sm" type="none"/>
                    </a:lnB>
                    <a:solidFill>
                      <a:srgbClr val="EEEAE9"/>
                    </a:solidFill>
                  </a:tcPr>
                </a:tc>
                <a:tc>
                  <a:txBody>
                    <a:bodyPr/>
                    <a:lstStyle/>
                    <a:p>
                      <a:pPr indent="0" lvl="0" marL="635" marR="0" rtl="0" algn="ctr">
                        <a:lnSpc>
                          <a:spcPct val="100000"/>
                        </a:lnSpc>
                        <a:spcBef>
                          <a:spcPts val="0"/>
                        </a:spcBef>
                        <a:spcAft>
                          <a:spcPts val="0"/>
                        </a:spcAft>
                        <a:buClr>
                          <a:srgbClr val="112924"/>
                        </a:buClr>
                        <a:buSzPts val="1600"/>
                        <a:buFont typeface="Comic Sans MS"/>
                        <a:buNone/>
                      </a:pPr>
                      <a:r>
                        <a:rPr lang="en-US" sz="1600" u="none" cap="none" strike="noStrike">
                          <a:solidFill>
                            <a:srgbClr val="112924"/>
                          </a:solidFill>
                          <a:latin typeface="Comic Sans MS"/>
                          <a:ea typeface="Comic Sans MS"/>
                          <a:cs typeface="Comic Sans MS"/>
                          <a:sym typeface="Comic Sans MS"/>
                        </a:rPr>
                        <a:t>0</a:t>
                      </a:r>
                      <a:endParaRPr sz="1600" u="none" cap="none" strike="noStrike">
                        <a:latin typeface="Comic Sans MS"/>
                        <a:ea typeface="Comic Sans MS"/>
                        <a:cs typeface="Comic Sans MS"/>
                        <a:sym typeface="Comic Sans MS"/>
                      </a:endParaRPr>
                    </a:p>
                  </a:txBody>
                  <a:tcPr marT="32375" marB="0" marR="0" marL="0">
                    <a:lnL cap="flat" cmpd="sng" w="12700">
                      <a:solidFill>
                        <a:srgbClr val="99574F"/>
                      </a:solidFill>
                      <a:prstDash val="solid"/>
                      <a:round/>
                      <a:headEnd len="sm" w="sm" type="none"/>
                      <a:tailEnd len="sm" w="sm" type="none"/>
                    </a:lnL>
                    <a:lnR cap="flat" cmpd="sng" w="12700">
                      <a:solidFill>
                        <a:srgbClr val="99574F"/>
                      </a:solidFill>
                      <a:prstDash val="solid"/>
                      <a:round/>
                      <a:headEnd len="sm" w="sm" type="none"/>
                      <a:tailEnd len="sm" w="sm" type="none"/>
                    </a:lnR>
                    <a:lnT cap="flat" cmpd="sng" w="12700">
                      <a:solidFill>
                        <a:srgbClr val="99574F"/>
                      </a:solidFill>
                      <a:prstDash val="solid"/>
                      <a:round/>
                      <a:headEnd len="sm" w="sm" type="none"/>
                      <a:tailEnd len="sm" w="sm" type="none"/>
                    </a:lnT>
                    <a:lnB cap="flat" cmpd="sng" w="12700">
                      <a:solidFill>
                        <a:srgbClr val="99574F"/>
                      </a:solidFill>
                      <a:prstDash val="solid"/>
                      <a:round/>
                      <a:headEnd len="sm" w="sm" type="none"/>
                      <a:tailEnd len="sm" w="sm" type="none"/>
                    </a:lnB>
                    <a:solidFill>
                      <a:srgbClr val="EEEAE9"/>
                    </a:solidFill>
                  </a:tcPr>
                </a:tc>
                <a:tc>
                  <a:txBody>
                    <a:bodyPr/>
                    <a:lstStyle/>
                    <a:p>
                      <a:pPr indent="0" lvl="0" marL="635" marR="0" rtl="0" algn="ctr">
                        <a:lnSpc>
                          <a:spcPct val="100000"/>
                        </a:lnSpc>
                        <a:spcBef>
                          <a:spcPts val="0"/>
                        </a:spcBef>
                        <a:spcAft>
                          <a:spcPts val="0"/>
                        </a:spcAft>
                        <a:buClr>
                          <a:srgbClr val="112924"/>
                        </a:buClr>
                        <a:buSzPts val="1600"/>
                        <a:buFont typeface="Comic Sans MS"/>
                        <a:buNone/>
                      </a:pPr>
                      <a:r>
                        <a:rPr lang="en-US" sz="1600" u="none" cap="none" strike="noStrike">
                          <a:solidFill>
                            <a:srgbClr val="112924"/>
                          </a:solidFill>
                          <a:latin typeface="Comic Sans MS"/>
                          <a:ea typeface="Comic Sans MS"/>
                          <a:cs typeface="Comic Sans MS"/>
                          <a:sym typeface="Comic Sans MS"/>
                        </a:rPr>
                        <a:t>4</a:t>
                      </a:r>
                      <a:endParaRPr sz="1600" u="none" cap="none" strike="noStrike">
                        <a:latin typeface="Comic Sans MS"/>
                        <a:ea typeface="Comic Sans MS"/>
                        <a:cs typeface="Comic Sans MS"/>
                        <a:sym typeface="Comic Sans MS"/>
                      </a:endParaRPr>
                    </a:p>
                  </a:txBody>
                  <a:tcPr marT="32375" marB="0" marR="0" marL="0">
                    <a:lnL cap="flat" cmpd="sng" w="12700">
                      <a:solidFill>
                        <a:srgbClr val="99574F"/>
                      </a:solidFill>
                      <a:prstDash val="solid"/>
                      <a:round/>
                      <a:headEnd len="sm" w="sm" type="none"/>
                      <a:tailEnd len="sm" w="sm" type="none"/>
                    </a:lnL>
                    <a:lnR cap="flat" cmpd="sng" w="12700">
                      <a:solidFill>
                        <a:srgbClr val="99574F"/>
                      </a:solidFill>
                      <a:prstDash val="solid"/>
                      <a:round/>
                      <a:headEnd len="sm" w="sm" type="none"/>
                      <a:tailEnd len="sm" w="sm" type="none"/>
                    </a:lnR>
                    <a:lnT cap="flat" cmpd="sng" w="12700">
                      <a:solidFill>
                        <a:srgbClr val="99574F"/>
                      </a:solidFill>
                      <a:prstDash val="solid"/>
                      <a:round/>
                      <a:headEnd len="sm" w="sm" type="none"/>
                      <a:tailEnd len="sm" w="sm" type="none"/>
                    </a:lnT>
                    <a:lnB cap="flat" cmpd="sng" w="12700">
                      <a:solidFill>
                        <a:srgbClr val="99574F"/>
                      </a:solidFill>
                      <a:prstDash val="solid"/>
                      <a:round/>
                      <a:headEnd len="sm" w="sm" type="none"/>
                      <a:tailEnd len="sm" w="sm" type="none"/>
                    </a:lnB>
                    <a:solidFill>
                      <a:srgbClr val="EEEAE9"/>
                    </a:solidFill>
                  </a:tcPr>
                </a:tc>
                <a:tc>
                  <a:txBody>
                    <a:bodyPr/>
                    <a:lstStyle/>
                    <a:p>
                      <a:pPr indent="0" lvl="0" marL="635" marR="0" rtl="0" algn="ctr">
                        <a:lnSpc>
                          <a:spcPct val="100000"/>
                        </a:lnSpc>
                        <a:spcBef>
                          <a:spcPts val="0"/>
                        </a:spcBef>
                        <a:spcAft>
                          <a:spcPts val="0"/>
                        </a:spcAft>
                        <a:buClr>
                          <a:schemeClr val="dk1"/>
                        </a:buClr>
                        <a:buSzPts val="1600"/>
                        <a:buFont typeface="Comic Sans MS"/>
                        <a:buNone/>
                      </a:pPr>
                      <a:r>
                        <a:rPr lang="en-US" sz="1600" u="none" cap="none" strike="noStrike">
                          <a:latin typeface="Comic Sans MS"/>
                          <a:ea typeface="Comic Sans MS"/>
                          <a:cs typeface="Comic Sans MS"/>
                          <a:sym typeface="Comic Sans MS"/>
                        </a:rPr>
                        <a:t>/</a:t>
                      </a:r>
                      <a:endParaRPr sz="1600" u="none" cap="none" strike="noStrike">
                        <a:latin typeface="Comic Sans MS"/>
                        <a:ea typeface="Comic Sans MS"/>
                        <a:cs typeface="Comic Sans MS"/>
                        <a:sym typeface="Comic Sans MS"/>
                      </a:endParaRPr>
                    </a:p>
                  </a:txBody>
                  <a:tcPr marT="32375" marB="0" marR="0" marL="0">
                    <a:lnL cap="flat" cmpd="sng" w="12700">
                      <a:solidFill>
                        <a:srgbClr val="99574F"/>
                      </a:solidFill>
                      <a:prstDash val="solid"/>
                      <a:round/>
                      <a:headEnd len="sm" w="sm" type="none"/>
                      <a:tailEnd len="sm" w="sm" type="none"/>
                    </a:lnL>
                    <a:lnR cap="flat" cmpd="sng" w="12700">
                      <a:solidFill>
                        <a:srgbClr val="99574F"/>
                      </a:solidFill>
                      <a:prstDash val="solid"/>
                      <a:round/>
                      <a:headEnd len="sm" w="sm" type="none"/>
                      <a:tailEnd len="sm" w="sm" type="none"/>
                    </a:lnR>
                    <a:lnT cap="flat" cmpd="sng" w="12700">
                      <a:solidFill>
                        <a:srgbClr val="99574F"/>
                      </a:solidFill>
                      <a:prstDash val="solid"/>
                      <a:round/>
                      <a:headEnd len="sm" w="sm" type="none"/>
                      <a:tailEnd len="sm" w="sm" type="none"/>
                    </a:lnT>
                    <a:lnB cap="flat" cmpd="sng" w="12700">
                      <a:solidFill>
                        <a:srgbClr val="99574F"/>
                      </a:solidFill>
                      <a:prstDash val="solid"/>
                      <a:round/>
                      <a:headEnd len="sm" w="sm" type="none"/>
                      <a:tailEnd len="sm" w="sm" type="none"/>
                    </a:lnB>
                    <a:solidFill>
                      <a:srgbClr val="EEEAE9"/>
                    </a:solidFill>
                  </a:tcPr>
                </a:tc>
                <a:tc>
                  <a:txBody>
                    <a:bodyPr/>
                    <a:lstStyle/>
                    <a:p>
                      <a:pPr indent="0" lvl="0" marL="635" marR="0" rtl="0" algn="ctr">
                        <a:lnSpc>
                          <a:spcPct val="100000"/>
                        </a:lnSpc>
                        <a:spcBef>
                          <a:spcPts val="0"/>
                        </a:spcBef>
                        <a:spcAft>
                          <a:spcPts val="0"/>
                        </a:spcAft>
                        <a:buClr>
                          <a:schemeClr val="dk1"/>
                        </a:buClr>
                        <a:buSzPts val="1600"/>
                        <a:buFont typeface="Comic Sans MS"/>
                        <a:buNone/>
                      </a:pPr>
                      <a:r>
                        <a:rPr lang="en-US" sz="1600" u="none" cap="none" strike="noStrike">
                          <a:latin typeface="Comic Sans MS"/>
                          <a:ea typeface="Comic Sans MS"/>
                          <a:cs typeface="Comic Sans MS"/>
                          <a:sym typeface="Comic Sans MS"/>
                        </a:rPr>
                        <a:t>2</a:t>
                      </a:r>
                      <a:endParaRPr sz="1600" u="none" cap="none" strike="noStrike">
                        <a:latin typeface="Comic Sans MS"/>
                        <a:ea typeface="Comic Sans MS"/>
                        <a:cs typeface="Comic Sans MS"/>
                        <a:sym typeface="Comic Sans MS"/>
                      </a:endParaRPr>
                    </a:p>
                  </a:txBody>
                  <a:tcPr marT="32375" marB="0" marR="0" marL="0">
                    <a:lnL cap="flat" cmpd="sng" w="12700">
                      <a:solidFill>
                        <a:srgbClr val="99574F"/>
                      </a:solidFill>
                      <a:prstDash val="solid"/>
                      <a:round/>
                      <a:headEnd len="sm" w="sm" type="none"/>
                      <a:tailEnd len="sm" w="sm" type="none"/>
                    </a:lnL>
                    <a:lnR cap="flat" cmpd="sng" w="12700">
                      <a:solidFill>
                        <a:srgbClr val="99574F"/>
                      </a:solidFill>
                      <a:prstDash val="solid"/>
                      <a:round/>
                      <a:headEnd len="sm" w="sm" type="none"/>
                      <a:tailEnd len="sm" w="sm" type="none"/>
                    </a:lnR>
                    <a:lnT cap="flat" cmpd="sng" w="12700">
                      <a:solidFill>
                        <a:srgbClr val="99574F"/>
                      </a:solidFill>
                      <a:prstDash val="solid"/>
                      <a:round/>
                      <a:headEnd len="sm" w="sm" type="none"/>
                      <a:tailEnd len="sm" w="sm" type="none"/>
                    </a:lnT>
                    <a:lnB cap="flat" cmpd="sng" w="12700">
                      <a:solidFill>
                        <a:srgbClr val="99574F"/>
                      </a:solidFill>
                      <a:prstDash val="solid"/>
                      <a:round/>
                      <a:headEnd len="sm" w="sm" type="none"/>
                      <a:tailEnd len="sm" w="sm" type="none"/>
                    </a:lnB>
                    <a:solidFill>
                      <a:srgbClr val="EEEAE9"/>
                    </a:solidFill>
                  </a:tcPr>
                </a:tc>
                <a:tc>
                  <a:txBody>
                    <a:bodyPr/>
                    <a:lstStyle/>
                    <a:p>
                      <a:pPr indent="0" lvl="0" marL="635" marR="0" rtl="0" algn="ctr">
                        <a:lnSpc>
                          <a:spcPct val="100000"/>
                        </a:lnSpc>
                        <a:spcBef>
                          <a:spcPts val="0"/>
                        </a:spcBef>
                        <a:spcAft>
                          <a:spcPts val="0"/>
                        </a:spcAft>
                        <a:buClr>
                          <a:schemeClr val="dk1"/>
                        </a:buClr>
                        <a:buSzPts val="1600"/>
                        <a:buFont typeface="Comic Sans MS"/>
                        <a:buNone/>
                      </a:pPr>
                      <a:r>
                        <a:rPr lang="en-US" sz="1600" u="none" cap="none" strike="noStrike">
                          <a:latin typeface="Comic Sans MS"/>
                          <a:ea typeface="Comic Sans MS"/>
                          <a:cs typeface="Comic Sans MS"/>
                          <a:sym typeface="Comic Sans MS"/>
                        </a:rPr>
                        <a:t>0</a:t>
                      </a:r>
                      <a:endParaRPr sz="1600" u="none" cap="none" strike="noStrike">
                        <a:latin typeface="Comic Sans MS"/>
                        <a:ea typeface="Comic Sans MS"/>
                        <a:cs typeface="Comic Sans MS"/>
                        <a:sym typeface="Comic Sans MS"/>
                      </a:endParaRPr>
                    </a:p>
                  </a:txBody>
                  <a:tcPr marT="32375" marB="0" marR="0" marL="0">
                    <a:lnL cap="flat" cmpd="sng" w="12700">
                      <a:solidFill>
                        <a:srgbClr val="99574F"/>
                      </a:solidFill>
                      <a:prstDash val="solid"/>
                      <a:round/>
                      <a:headEnd len="sm" w="sm" type="none"/>
                      <a:tailEnd len="sm" w="sm" type="none"/>
                    </a:lnL>
                    <a:lnR cap="flat" cmpd="sng" w="12700">
                      <a:solidFill>
                        <a:srgbClr val="99574F"/>
                      </a:solidFill>
                      <a:prstDash val="solid"/>
                      <a:round/>
                      <a:headEnd len="sm" w="sm" type="none"/>
                      <a:tailEnd len="sm" w="sm" type="none"/>
                    </a:lnR>
                    <a:lnT cap="flat" cmpd="sng" w="12700">
                      <a:solidFill>
                        <a:srgbClr val="99574F"/>
                      </a:solidFill>
                      <a:prstDash val="solid"/>
                      <a:round/>
                      <a:headEnd len="sm" w="sm" type="none"/>
                      <a:tailEnd len="sm" w="sm" type="none"/>
                    </a:lnT>
                    <a:lnB cap="flat" cmpd="sng" w="12700">
                      <a:solidFill>
                        <a:srgbClr val="99574F"/>
                      </a:solidFill>
                      <a:prstDash val="solid"/>
                      <a:round/>
                      <a:headEnd len="sm" w="sm" type="none"/>
                      <a:tailEnd len="sm" w="sm" type="none"/>
                    </a:lnB>
                    <a:solidFill>
                      <a:srgbClr val="EEEAE9"/>
                    </a:solidFill>
                  </a:tcPr>
                </a:tc>
                <a:tc>
                  <a:txBody>
                    <a:bodyPr/>
                    <a:lstStyle/>
                    <a:p>
                      <a:pPr indent="0" lvl="0" marL="635" marR="0" rtl="0" algn="ctr">
                        <a:lnSpc>
                          <a:spcPct val="100000"/>
                        </a:lnSpc>
                        <a:spcBef>
                          <a:spcPts val="0"/>
                        </a:spcBef>
                        <a:spcAft>
                          <a:spcPts val="0"/>
                        </a:spcAft>
                        <a:buClr>
                          <a:schemeClr val="dk1"/>
                        </a:buClr>
                        <a:buSzPts val="1600"/>
                        <a:buFont typeface="Comic Sans MS"/>
                        <a:buNone/>
                      </a:pPr>
                      <a:r>
                        <a:rPr lang="en-US" sz="1600" u="none" cap="none" strike="noStrike">
                          <a:latin typeface="Comic Sans MS"/>
                          <a:ea typeface="Comic Sans MS"/>
                          <a:cs typeface="Comic Sans MS"/>
                          <a:sym typeface="Comic Sans MS"/>
                        </a:rPr>
                        <a:t>2</a:t>
                      </a:r>
                      <a:endParaRPr sz="1600" u="none" cap="none" strike="noStrike">
                        <a:latin typeface="Comic Sans MS"/>
                        <a:ea typeface="Comic Sans MS"/>
                        <a:cs typeface="Comic Sans MS"/>
                        <a:sym typeface="Comic Sans MS"/>
                      </a:endParaRPr>
                    </a:p>
                  </a:txBody>
                  <a:tcPr marT="32375" marB="0" marR="0" marL="0">
                    <a:lnL cap="flat" cmpd="sng" w="12700">
                      <a:solidFill>
                        <a:srgbClr val="99574F"/>
                      </a:solidFill>
                      <a:prstDash val="solid"/>
                      <a:round/>
                      <a:headEnd len="sm" w="sm" type="none"/>
                      <a:tailEnd len="sm" w="sm" type="none"/>
                    </a:lnL>
                    <a:lnR cap="flat" cmpd="sng" w="12700">
                      <a:solidFill>
                        <a:srgbClr val="99574F"/>
                      </a:solidFill>
                      <a:prstDash val="solid"/>
                      <a:round/>
                      <a:headEnd len="sm" w="sm" type="none"/>
                      <a:tailEnd len="sm" w="sm" type="none"/>
                    </a:lnR>
                    <a:lnT cap="flat" cmpd="sng" w="12700">
                      <a:solidFill>
                        <a:srgbClr val="99574F"/>
                      </a:solidFill>
                      <a:prstDash val="solid"/>
                      <a:round/>
                      <a:headEnd len="sm" w="sm" type="none"/>
                      <a:tailEnd len="sm" w="sm" type="none"/>
                    </a:lnT>
                    <a:lnB cap="flat" cmpd="sng" w="12700">
                      <a:solidFill>
                        <a:srgbClr val="99574F"/>
                      </a:solidFill>
                      <a:prstDash val="solid"/>
                      <a:round/>
                      <a:headEnd len="sm" w="sm" type="none"/>
                      <a:tailEnd len="sm" w="sm" type="none"/>
                    </a:lnB>
                    <a:solidFill>
                      <a:srgbClr val="EEEAE9"/>
                    </a:solidFill>
                  </a:tcPr>
                </a:tc>
                <a:tc>
                  <a:txBody>
                    <a:bodyPr/>
                    <a:lstStyle/>
                    <a:p>
                      <a:pPr indent="0" lvl="0" marL="635" marR="0" rtl="0" algn="ctr">
                        <a:lnSpc>
                          <a:spcPct val="100000"/>
                        </a:lnSpc>
                        <a:spcBef>
                          <a:spcPts val="0"/>
                        </a:spcBef>
                        <a:spcAft>
                          <a:spcPts val="0"/>
                        </a:spcAft>
                        <a:buClr>
                          <a:schemeClr val="dk1"/>
                        </a:buClr>
                        <a:buSzPts val="1600"/>
                        <a:buFont typeface="Comic Sans MS"/>
                        <a:buNone/>
                      </a:pPr>
                      <a:r>
                        <a:rPr lang="en-US" sz="1600" u="none" cap="none" strike="noStrike">
                          <a:latin typeface="Comic Sans MS"/>
                          <a:ea typeface="Comic Sans MS"/>
                          <a:cs typeface="Comic Sans MS"/>
                          <a:sym typeface="Comic Sans MS"/>
                        </a:rPr>
                        <a:t>2</a:t>
                      </a:r>
                      <a:endParaRPr sz="1600" u="none" cap="none" strike="noStrike">
                        <a:latin typeface="Comic Sans MS"/>
                        <a:ea typeface="Comic Sans MS"/>
                        <a:cs typeface="Comic Sans MS"/>
                        <a:sym typeface="Comic Sans MS"/>
                      </a:endParaRPr>
                    </a:p>
                  </a:txBody>
                  <a:tcPr marT="32375" marB="0" marR="0" marL="0">
                    <a:lnL cap="flat" cmpd="sng" w="12700">
                      <a:solidFill>
                        <a:srgbClr val="99574F"/>
                      </a:solidFill>
                      <a:prstDash val="solid"/>
                      <a:round/>
                      <a:headEnd len="sm" w="sm" type="none"/>
                      <a:tailEnd len="sm" w="sm" type="none"/>
                    </a:lnL>
                    <a:lnR cap="flat" cmpd="sng" w="12700">
                      <a:solidFill>
                        <a:srgbClr val="99574F"/>
                      </a:solidFill>
                      <a:prstDash val="solid"/>
                      <a:round/>
                      <a:headEnd len="sm" w="sm" type="none"/>
                      <a:tailEnd len="sm" w="sm" type="none"/>
                    </a:lnR>
                    <a:lnT cap="flat" cmpd="sng" w="12700">
                      <a:solidFill>
                        <a:srgbClr val="99574F"/>
                      </a:solidFill>
                      <a:prstDash val="solid"/>
                      <a:round/>
                      <a:headEnd len="sm" w="sm" type="none"/>
                      <a:tailEnd len="sm" w="sm" type="none"/>
                    </a:lnT>
                    <a:lnB cap="flat" cmpd="sng" w="12700">
                      <a:solidFill>
                        <a:srgbClr val="99574F"/>
                      </a:solidFill>
                      <a:prstDash val="solid"/>
                      <a:round/>
                      <a:headEnd len="sm" w="sm" type="none"/>
                      <a:tailEnd len="sm" w="sm" type="none"/>
                    </a:lnB>
                    <a:solidFill>
                      <a:srgbClr val="EEEAE9"/>
                    </a:solidFill>
                  </a:tcPr>
                </a:tc>
              </a:tr>
            </a:tbl>
          </a:graphicData>
        </a:graphic>
      </p:graphicFrame>
      <p:sp>
        <p:nvSpPr>
          <p:cNvPr id="128" name="Google Shape;128;p3"/>
          <p:cNvSpPr/>
          <p:nvPr/>
        </p:nvSpPr>
        <p:spPr>
          <a:xfrm>
            <a:off x="3808828" y="6254636"/>
            <a:ext cx="2633576" cy="326223"/>
          </a:xfrm>
          <a:prstGeom prst="rect">
            <a:avLst/>
          </a:prstGeom>
          <a:solidFill>
            <a:srgbClr val="00A8CC">
              <a:alpha val="22352"/>
            </a:srgb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9" name="Google Shape;129;p3"/>
          <p:cNvSpPr/>
          <p:nvPr/>
        </p:nvSpPr>
        <p:spPr>
          <a:xfrm>
            <a:off x="7928977" y="3254459"/>
            <a:ext cx="4007315" cy="1238123"/>
          </a:xfrm>
          <a:prstGeom prst="rect">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7A87"/>
        </a:solidFill>
      </p:bgPr>
    </p:bg>
    <p:spTree>
      <p:nvGrpSpPr>
        <p:cNvPr id="134" name="Shape 134"/>
        <p:cNvGrpSpPr/>
        <p:nvPr/>
      </p:nvGrpSpPr>
      <p:grpSpPr>
        <a:xfrm>
          <a:off x="0" y="0"/>
          <a:ext cx="0" cy="0"/>
          <a:chOff x="0" y="0"/>
          <a:chExt cx="0" cy="0"/>
        </a:xfrm>
      </p:grpSpPr>
      <p:pic>
        <p:nvPicPr>
          <p:cNvPr id="135" name="Google Shape;135;p4"/>
          <p:cNvPicPr preferRelativeResize="0"/>
          <p:nvPr/>
        </p:nvPicPr>
        <p:blipFill rotWithShape="1">
          <a:blip r:embed="rId3">
            <a:alphaModFix/>
          </a:blip>
          <a:srcRect b="15301" l="35181" r="3895" t="29335"/>
          <a:stretch/>
        </p:blipFill>
        <p:spPr>
          <a:xfrm>
            <a:off x="200892" y="1045542"/>
            <a:ext cx="7427874" cy="3796725"/>
          </a:xfrm>
          <a:prstGeom prst="rect">
            <a:avLst/>
          </a:prstGeom>
          <a:noFill/>
          <a:ln>
            <a:noFill/>
          </a:ln>
        </p:spPr>
      </p:pic>
      <p:sp>
        <p:nvSpPr>
          <p:cNvPr id="136" name="Google Shape;136;p4"/>
          <p:cNvSpPr/>
          <p:nvPr/>
        </p:nvSpPr>
        <p:spPr>
          <a:xfrm>
            <a:off x="4618299" y="130088"/>
            <a:ext cx="7573701" cy="44094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7" name="Google Shape;137;p4"/>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38" name="Google Shape;138;p4"/>
          <p:cNvSpPr/>
          <p:nvPr/>
        </p:nvSpPr>
        <p:spPr>
          <a:xfrm>
            <a:off x="-11575" y="-49066"/>
            <a:ext cx="5105864"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9" name="Google Shape;139;p4"/>
          <p:cNvSpPr txBox="1"/>
          <p:nvPr/>
        </p:nvSpPr>
        <p:spPr>
          <a:xfrm>
            <a:off x="358815" y="130088"/>
            <a:ext cx="4207562"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Libre Franklin Medium"/>
                <a:ea typeface="Libre Franklin Medium"/>
                <a:cs typeface="Libre Franklin Medium"/>
                <a:sym typeface="Libre Franklin Medium"/>
              </a:rPr>
              <a:t>PERTANYAAN 501a</a:t>
            </a:r>
            <a:endParaRPr b="0" i="0" sz="1400" u="none" cap="none" strike="noStrike">
              <a:solidFill>
                <a:srgbClr val="000000"/>
              </a:solidFill>
              <a:latin typeface="Arial"/>
              <a:ea typeface="Arial"/>
              <a:cs typeface="Arial"/>
              <a:sym typeface="Arial"/>
            </a:endParaRPr>
          </a:p>
        </p:txBody>
      </p:sp>
      <p:sp>
        <p:nvSpPr>
          <p:cNvPr id="140" name="Google Shape;140;p4"/>
          <p:cNvSpPr txBox="1"/>
          <p:nvPr/>
        </p:nvSpPr>
        <p:spPr>
          <a:xfrm>
            <a:off x="8542117" y="141663"/>
            <a:ext cx="333751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142850"/>
                </a:solidFill>
                <a:latin typeface="Calibri"/>
                <a:ea typeface="Calibri"/>
                <a:cs typeface="Calibri"/>
                <a:sym typeface="Calibri"/>
              </a:rPr>
              <a:t>lihat buku pedoman halaman 118</a:t>
            </a:r>
            <a:endParaRPr b="0" i="0" sz="1400" u="none" cap="none" strike="noStrike">
              <a:solidFill>
                <a:srgbClr val="000000"/>
              </a:solidFill>
              <a:latin typeface="Arial"/>
              <a:ea typeface="Arial"/>
              <a:cs typeface="Arial"/>
              <a:sym typeface="Arial"/>
            </a:endParaRPr>
          </a:p>
        </p:txBody>
      </p:sp>
      <p:sp>
        <p:nvSpPr>
          <p:cNvPr id="141" name="Google Shape;141;p4"/>
          <p:cNvSpPr/>
          <p:nvPr/>
        </p:nvSpPr>
        <p:spPr>
          <a:xfrm>
            <a:off x="200892" y="5001521"/>
            <a:ext cx="5335178" cy="1572000"/>
          </a:xfrm>
          <a:prstGeom prst="rect">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2" name="Google Shape;142;p4"/>
          <p:cNvSpPr txBox="1"/>
          <p:nvPr/>
        </p:nvSpPr>
        <p:spPr>
          <a:xfrm>
            <a:off x="405222" y="5173511"/>
            <a:ext cx="4999898" cy="12003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Program bantuan sosial sembako/pangan yang sebelumnya merupakan Subsidi Rastra (Beras Sejahtera) ditransformasikan menjadi Bantuan Pangan Non Tunai (BPNT).</a:t>
            </a:r>
            <a:endParaRPr b="0" i="0" sz="1400" u="none" cap="none" strike="noStrike">
              <a:solidFill>
                <a:srgbClr val="000000"/>
              </a:solidFill>
              <a:latin typeface="Arial"/>
              <a:ea typeface="Arial"/>
              <a:cs typeface="Arial"/>
              <a:sym typeface="Arial"/>
            </a:endParaRPr>
          </a:p>
        </p:txBody>
      </p:sp>
      <p:sp>
        <p:nvSpPr>
          <p:cNvPr id="143" name="Google Shape;143;p4"/>
          <p:cNvSpPr/>
          <p:nvPr/>
        </p:nvSpPr>
        <p:spPr>
          <a:xfrm>
            <a:off x="7931237" y="1045542"/>
            <a:ext cx="4007315" cy="4301722"/>
          </a:xfrm>
          <a:prstGeom prst="rect">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4" name="Google Shape;144;p4"/>
          <p:cNvSpPr/>
          <p:nvPr/>
        </p:nvSpPr>
        <p:spPr>
          <a:xfrm>
            <a:off x="7726625" y="857820"/>
            <a:ext cx="1062182" cy="437309"/>
          </a:xfrm>
          <a:prstGeom prst="roundRect">
            <a:avLst>
              <a:gd fmla="val 50000" name="adj"/>
            </a:avLst>
          </a:prstGeom>
          <a:solidFill>
            <a:srgbClr val="EAA8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5" name="Google Shape;145;p4"/>
          <p:cNvSpPr txBox="1"/>
          <p:nvPr/>
        </p:nvSpPr>
        <p:spPr>
          <a:xfrm>
            <a:off x="7931237" y="870292"/>
            <a:ext cx="6463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501a</a:t>
            </a:r>
            <a:endParaRPr b="0" i="0" sz="1400" u="none" cap="none" strike="noStrike">
              <a:solidFill>
                <a:srgbClr val="000000"/>
              </a:solidFill>
              <a:latin typeface="Arial"/>
              <a:ea typeface="Arial"/>
              <a:cs typeface="Arial"/>
              <a:sym typeface="Arial"/>
            </a:endParaRPr>
          </a:p>
        </p:txBody>
      </p:sp>
      <p:sp>
        <p:nvSpPr>
          <p:cNvPr id="146" name="Google Shape;146;p4"/>
          <p:cNvSpPr txBox="1"/>
          <p:nvPr/>
        </p:nvSpPr>
        <p:spPr>
          <a:xfrm>
            <a:off x="8005959" y="2038698"/>
            <a:ext cx="3756656" cy="3139321"/>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chemeClr val="lt1"/>
              </a:buClr>
              <a:buSzPts val="1800"/>
              <a:buFont typeface="Arial"/>
              <a:buChar char="•"/>
            </a:pPr>
            <a:r>
              <a:rPr b="0" i="0" lang="en-US" sz="1800" u="none" cap="none" strike="noStrike">
                <a:solidFill>
                  <a:schemeClr val="lt1"/>
                </a:solidFill>
                <a:latin typeface="Calibri"/>
                <a:ea typeface="Calibri"/>
                <a:cs typeface="Calibri"/>
                <a:sym typeface="Calibri"/>
              </a:rPr>
              <a:t>Program Sembako merupakan bantuan sosial pangan senilai Rp200.000/KPM/bulan yang ditukarkan menggunakan Kartu Keluarga Sejahtera (KKS). </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chemeClr val="lt1"/>
              </a:buClr>
              <a:buSzPts val="1800"/>
              <a:buFont typeface="Arial"/>
              <a:buChar char="•"/>
            </a:pPr>
            <a:r>
              <a:rPr b="0" i="0" lang="en-US" sz="1800" u="none" cap="none" strike="noStrike">
                <a:solidFill>
                  <a:schemeClr val="lt1"/>
                </a:solidFill>
                <a:latin typeface="Calibri"/>
                <a:ea typeface="Calibri"/>
                <a:cs typeface="Calibri"/>
                <a:sym typeface="Calibri"/>
              </a:rPr>
              <a:t>Disalurkan dalam bentuk non tunai melalui mekanisme uang elektronik. </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chemeClr val="lt1"/>
              </a:buClr>
              <a:buSzPts val="1800"/>
              <a:buFont typeface="Arial"/>
              <a:buChar char="•"/>
            </a:pPr>
            <a:r>
              <a:rPr b="0" i="0" lang="en-US" sz="1800" u="none" cap="none" strike="noStrike">
                <a:solidFill>
                  <a:schemeClr val="lt1"/>
                </a:solidFill>
                <a:latin typeface="Calibri"/>
                <a:ea typeface="Calibri"/>
                <a:cs typeface="Calibri"/>
                <a:sym typeface="Calibri"/>
              </a:rPr>
              <a:t>BPNT untuk membeli bahan pangan yang ditentukan dalam program Sembako di </a:t>
            </a:r>
            <a:r>
              <a:rPr b="0" i="1" lang="en-US" sz="1800" u="none" cap="none" strike="noStrike">
                <a:solidFill>
                  <a:schemeClr val="lt1"/>
                </a:solidFill>
                <a:latin typeface="Calibri"/>
                <a:ea typeface="Calibri"/>
                <a:cs typeface="Calibri"/>
                <a:sym typeface="Calibri"/>
              </a:rPr>
              <a:t>e-warong</a:t>
            </a:r>
            <a:r>
              <a:rPr b="0" i="0" lang="en-US" sz="1800" u="none" cap="none" strike="noStrike">
                <a:solidFill>
                  <a:schemeClr val="lt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147" name="Google Shape;147;p4"/>
          <p:cNvSpPr txBox="1"/>
          <p:nvPr/>
        </p:nvSpPr>
        <p:spPr>
          <a:xfrm>
            <a:off x="8052104" y="1338719"/>
            <a:ext cx="348794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C93C"/>
                </a:solidFill>
                <a:latin typeface="Calibri"/>
                <a:ea typeface="Calibri"/>
                <a:cs typeface="Calibri"/>
                <a:sym typeface="Calibri"/>
              </a:rPr>
              <a:t>Program Bantuan Sosial Sembako/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C93C"/>
                </a:solidFill>
                <a:latin typeface="Calibri"/>
                <a:ea typeface="Calibri"/>
                <a:cs typeface="Calibri"/>
                <a:sym typeface="Calibri"/>
              </a:rPr>
              <a:t>BPNT</a:t>
            </a:r>
            <a:endParaRPr b="0" i="0" sz="1400" u="none" cap="none" strike="noStrike">
              <a:solidFill>
                <a:srgbClr val="000000"/>
              </a:solidFill>
              <a:latin typeface="Arial"/>
              <a:ea typeface="Arial"/>
              <a:cs typeface="Arial"/>
              <a:sym typeface="Arial"/>
            </a:endParaRPr>
          </a:p>
        </p:txBody>
      </p:sp>
      <p:sp>
        <p:nvSpPr>
          <p:cNvPr id="148" name="Google Shape;148;p4"/>
          <p:cNvSpPr/>
          <p:nvPr/>
        </p:nvSpPr>
        <p:spPr>
          <a:xfrm>
            <a:off x="298751" y="1982275"/>
            <a:ext cx="3237322" cy="300214"/>
          </a:xfrm>
          <a:prstGeom prst="rect">
            <a:avLst/>
          </a:prstGeom>
          <a:solidFill>
            <a:srgbClr val="00A8CC">
              <a:alpha val="3647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49" name="Google Shape;149;p4"/>
          <p:cNvGrpSpPr/>
          <p:nvPr/>
        </p:nvGrpSpPr>
        <p:grpSpPr>
          <a:xfrm>
            <a:off x="5709269" y="4893967"/>
            <a:ext cx="1919497" cy="1865376"/>
            <a:chOff x="9401316" y="4429279"/>
            <a:chExt cx="1919497" cy="1865376"/>
          </a:xfrm>
        </p:grpSpPr>
        <p:sp>
          <p:nvSpPr>
            <p:cNvPr id="150" name="Google Shape;150;p4"/>
            <p:cNvSpPr/>
            <p:nvPr/>
          </p:nvSpPr>
          <p:spPr>
            <a:xfrm rot="10800000">
              <a:off x="9505413" y="4451447"/>
              <a:ext cx="1804316" cy="180431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51" name="Google Shape;151;p4"/>
            <p:cNvPicPr preferRelativeResize="0"/>
            <p:nvPr/>
          </p:nvPicPr>
          <p:blipFill rotWithShape="1">
            <a:blip r:embed="rId4">
              <a:alphaModFix/>
            </a:blip>
            <a:srcRect b="0" l="0" r="0" t="0"/>
            <a:stretch/>
          </p:blipFill>
          <p:spPr>
            <a:xfrm>
              <a:off x="9401316" y="4429279"/>
              <a:ext cx="1919497" cy="1865376"/>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6" name="Shape 156"/>
        <p:cNvGrpSpPr/>
        <p:nvPr/>
      </p:nvGrpSpPr>
      <p:grpSpPr>
        <a:xfrm>
          <a:off x="0" y="0"/>
          <a:ext cx="0" cy="0"/>
          <a:chOff x="0" y="0"/>
          <a:chExt cx="0" cy="0"/>
        </a:xfrm>
      </p:grpSpPr>
      <p:pic>
        <p:nvPicPr>
          <p:cNvPr id="157" name="Google Shape;157;p5"/>
          <p:cNvPicPr preferRelativeResize="0"/>
          <p:nvPr/>
        </p:nvPicPr>
        <p:blipFill rotWithShape="1">
          <a:blip r:embed="rId3">
            <a:alphaModFix/>
          </a:blip>
          <a:srcRect b="15301" l="35181" r="3895" t="29335"/>
          <a:stretch/>
        </p:blipFill>
        <p:spPr>
          <a:xfrm>
            <a:off x="200892" y="1056064"/>
            <a:ext cx="7427874" cy="3796725"/>
          </a:xfrm>
          <a:prstGeom prst="rect">
            <a:avLst/>
          </a:prstGeom>
          <a:noFill/>
          <a:ln>
            <a:noFill/>
          </a:ln>
        </p:spPr>
      </p:pic>
      <p:sp>
        <p:nvSpPr>
          <p:cNvPr id="158" name="Google Shape;158;p5"/>
          <p:cNvSpPr/>
          <p:nvPr/>
        </p:nvSpPr>
        <p:spPr>
          <a:xfrm>
            <a:off x="4618299" y="130088"/>
            <a:ext cx="7573701" cy="440945"/>
          </a:xfrm>
          <a:prstGeom prst="rect">
            <a:avLst/>
          </a:prstGeom>
          <a:solidFill>
            <a:srgbClr val="03A1B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9" name="Google Shape;159;p5"/>
          <p:cNvSpPr/>
          <p:nvPr/>
        </p:nvSpPr>
        <p:spPr>
          <a:xfrm>
            <a:off x="-11575" y="-49066"/>
            <a:ext cx="5105864"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0" name="Google Shape;160;p5"/>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61" name="Google Shape;161;p5"/>
          <p:cNvSpPr txBox="1"/>
          <p:nvPr/>
        </p:nvSpPr>
        <p:spPr>
          <a:xfrm>
            <a:off x="358815" y="130088"/>
            <a:ext cx="4213974"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Libre Franklin Medium"/>
                <a:ea typeface="Libre Franklin Medium"/>
                <a:cs typeface="Libre Franklin Medium"/>
                <a:sym typeface="Libre Franklin Medium"/>
              </a:rPr>
              <a:t>PERTANYAAN 501b</a:t>
            </a:r>
            <a:endParaRPr b="0" i="0" sz="1400" u="none" cap="none" strike="noStrike">
              <a:solidFill>
                <a:srgbClr val="000000"/>
              </a:solidFill>
              <a:latin typeface="Arial"/>
              <a:ea typeface="Arial"/>
              <a:cs typeface="Arial"/>
              <a:sym typeface="Arial"/>
            </a:endParaRPr>
          </a:p>
        </p:txBody>
      </p:sp>
      <p:sp>
        <p:nvSpPr>
          <p:cNvPr id="162" name="Google Shape;162;p5"/>
          <p:cNvSpPr txBox="1"/>
          <p:nvPr/>
        </p:nvSpPr>
        <p:spPr>
          <a:xfrm>
            <a:off x="8542117" y="141663"/>
            <a:ext cx="333751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chemeClr val="lt1"/>
                </a:solidFill>
                <a:latin typeface="Calibri"/>
                <a:ea typeface="Calibri"/>
                <a:cs typeface="Calibri"/>
                <a:sym typeface="Calibri"/>
              </a:rPr>
              <a:t>lihat buku pedoman halaman 118</a:t>
            </a:r>
            <a:endParaRPr b="0" i="0" sz="1400" u="none" cap="none" strike="noStrike">
              <a:solidFill>
                <a:srgbClr val="000000"/>
              </a:solidFill>
              <a:latin typeface="Arial"/>
              <a:ea typeface="Arial"/>
              <a:cs typeface="Arial"/>
              <a:sym typeface="Arial"/>
            </a:endParaRPr>
          </a:p>
        </p:txBody>
      </p:sp>
      <p:sp>
        <p:nvSpPr>
          <p:cNvPr id="163" name="Google Shape;163;p5"/>
          <p:cNvSpPr/>
          <p:nvPr/>
        </p:nvSpPr>
        <p:spPr>
          <a:xfrm>
            <a:off x="7905864" y="949442"/>
            <a:ext cx="4024306" cy="4853864"/>
          </a:xfrm>
          <a:prstGeom prst="rect">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4" name="Google Shape;164;p5"/>
          <p:cNvSpPr/>
          <p:nvPr/>
        </p:nvSpPr>
        <p:spPr>
          <a:xfrm>
            <a:off x="7674515" y="730788"/>
            <a:ext cx="1062182" cy="437309"/>
          </a:xfrm>
          <a:prstGeom prst="roundRect">
            <a:avLst>
              <a:gd fmla="val 50000" name="adj"/>
            </a:avLst>
          </a:prstGeom>
          <a:solidFill>
            <a:srgbClr val="01A5B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5" name="Google Shape;165;p5"/>
          <p:cNvSpPr txBox="1"/>
          <p:nvPr/>
        </p:nvSpPr>
        <p:spPr>
          <a:xfrm>
            <a:off x="7823605" y="785397"/>
            <a:ext cx="65755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501b</a:t>
            </a:r>
            <a:endParaRPr b="0" i="0" sz="1400" u="none" cap="none" strike="noStrike">
              <a:solidFill>
                <a:srgbClr val="000000"/>
              </a:solidFill>
              <a:latin typeface="Arial"/>
              <a:ea typeface="Arial"/>
              <a:cs typeface="Arial"/>
              <a:sym typeface="Arial"/>
            </a:endParaRPr>
          </a:p>
        </p:txBody>
      </p:sp>
      <p:sp>
        <p:nvSpPr>
          <p:cNvPr id="166" name="Google Shape;166;p5"/>
          <p:cNvSpPr txBox="1"/>
          <p:nvPr/>
        </p:nvSpPr>
        <p:spPr>
          <a:xfrm>
            <a:off x="8025655" y="1555989"/>
            <a:ext cx="3758629" cy="4247317"/>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Program Keluarga Harapan (PKH) merupakan program bantuan sosial bersyarat kepada Keluarga Miskin. </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PKH akses fasilitas Kesehatan dan fasilitas Pendidikan ke keluarga miskin terutama ibu hamil dan anak. Termasuk penyandang disabilitas dan lanjut usia.</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Penggunaan bantuan PKH diantaranya untuk belanja pangan, pengobatan, perawatan ibu hamil, biaya sekolah, biaya perumahan dan fasilitas rumah tangga, pembayaran hutang/kredit.</a:t>
            </a:r>
            <a:endParaRPr b="0" i="0" sz="1400" u="none" cap="none" strike="noStrike">
              <a:solidFill>
                <a:srgbClr val="000000"/>
              </a:solidFill>
              <a:latin typeface="Arial"/>
              <a:ea typeface="Arial"/>
              <a:cs typeface="Arial"/>
              <a:sym typeface="Arial"/>
            </a:endParaRPr>
          </a:p>
        </p:txBody>
      </p:sp>
      <p:sp>
        <p:nvSpPr>
          <p:cNvPr id="167" name="Google Shape;167;p5"/>
          <p:cNvSpPr txBox="1"/>
          <p:nvPr/>
        </p:nvSpPr>
        <p:spPr>
          <a:xfrm>
            <a:off x="8096974" y="1199840"/>
            <a:ext cx="338932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3A1B3"/>
                </a:solidFill>
                <a:latin typeface="Calibri"/>
                <a:ea typeface="Calibri"/>
                <a:cs typeface="Calibri"/>
                <a:sym typeface="Calibri"/>
              </a:rPr>
              <a:t>Program Keluarga Harapan (PKH) </a:t>
            </a:r>
            <a:endParaRPr b="0" i="0" sz="1400" u="none" cap="none" strike="noStrike">
              <a:solidFill>
                <a:srgbClr val="000000"/>
              </a:solidFill>
              <a:latin typeface="Arial"/>
              <a:ea typeface="Arial"/>
              <a:cs typeface="Arial"/>
              <a:sym typeface="Arial"/>
            </a:endParaRPr>
          </a:p>
        </p:txBody>
      </p:sp>
      <p:sp>
        <p:nvSpPr>
          <p:cNvPr id="168" name="Google Shape;168;p5"/>
          <p:cNvSpPr/>
          <p:nvPr/>
        </p:nvSpPr>
        <p:spPr>
          <a:xfrm>
            <a:off x="284557" y="2405512"/>
            <a:ext cx="3237322" cy="300214"/>
          </a:xfrm>
          <a:prstGeom prst="rect">
            <a:avLst/>
          </a:prstGeom>
          <a:solidFill>
            <a:srgbClr val="00A8CC">
              <a:alpha val="3647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69" name="Google Shape;169;p5"/>
          <p:cNvPicPr preferRelativeResize="0"/>
          <p:nvPr/>
        </p:nvPicPr>
        <p:blipFill rotWithShape="1">
          <a:blip r:embed="rId4">
            <a:alphaModFix/>
          </a:blip>
          <a:srcRect b="0" l="0" r="0" t="0"/>
          <a:stretch/>
        </p:blipFill>
        <p:spPr>
          <a:xfrm>
            <a:off x="9001509" y="5882063"/>
            <a:ext cx="1605532" cy="883042"/>
          </a:xfrm>
          <a:prstGeom prst="rect">
            <a:avLst/>
          </a:prstGeom>
          <a:noFill/>
          <a:ln>
            <a:noFill/>
          </a:ln>
        </p:spPr>
      </p:pic>
      <p:sp>
        <p:nvSpPr>
          <p:cNvPr id="170" name="Google Shape;170;p5"/>
          <p:cNvSpPr/>
          <p:nvPr/>
        </p:nvSpPr>
        <p:spPr>
          <a:xfrm>
            <a:off x="261830" y="5063786"/>
            <a:ext cx="7298640" cy="1664126"/>
          </a:xfrm>
          <a:prstGeom prst="rect">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1" name="Google Shape;171;p5"/>
          <p:cNvSpPr txBox="1"/>
          <p:nvPr/>
        </p:nvSpPr>
        <p:spPr>
          <a:xfrm>
            <a:off x="563230" y="5112554"/>
            <a:ext cx="6819016" cy="156966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600"/>
              <a:buFont typeface="Noto Sans Symbols"/>
              <a:buChar char="✔"/>
            </a:pPr>
            <a:r>
              <a:rPr b="0" i="0" lang="en-US" sz="1600" u="none" cap="none" strike="noStrike">
                <a:solidFill>
                  <a:schemeClr val="dk1"/>
                </a:solidFill>
                <a:latin typeface="Calibri"/>
                <a:ea typeface="Calibri"/>
                <a:cs typeface="Calibri"/>
                <a:sym typeface="Calibri"/>
              </a:rPr>
              <a:t>Ibu hamil/menyusui;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Noto Sans Symbols"/>
              <a:buChar char="✔"/>
            </a:pPr>
            <a:r>
              <a:rPr b="0" i="0" lang="en-US" sz="1600" u="none" cap="none" strike="noStrike">
                <a:solidFill>
                  <a:schemeClr val="dk1"/>
                </a:solidFill>
                <a:latin typeface="Calibri"/>
                <a:ea typeface="Calibri"/>
                <a:cs typeface="Calibri"/>
                <a:sym typeface="Calibri"/>
              </a:rPr>
              <a:t>Anak usia dini (0-6 tahun);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Noto Sans Symbols"/>
              <a:buChar char="✔"/>
            </a:pPr>
            <a:r>
              <a:rPr b="0" i="0" lang="en-US" sz="1600" u="none" cap="none" strike="noStrike">
                <a:solidFill>
                  <a:schemeClr val="dk1"/>
                </a:solidFill>
                <a:latin typeface="Calibri"/>
                <a:ea typeface="Calibri"/>
                <a:cs typeface="Calibri"/>
                <a:sym typeface="Calibri"/>
              </a:rPr>
              <a:t>Siswa SD/sederajat, SMP sederajat, atau SMA sederajat;</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Noto Sans Symbols"/>
              <a:buChar char="✔"/>
            </a:pPr>
            <a:r>
              <a:rPr b="0" i="0" lang="en-US" sz="1600" u="none" cap="none" strike="noStrike">
                <a:solidFill>
                  <a:schemeClr val="dk1"/>
                </a:solidFill>
                <a:latin typeface="Calibri"/>
                <a:ea typeface="Calibri"/>
                <a:cs typeface="Calibri"/>
                <a:sym typeface="Calibri"/>
              </a:rPr>
              <a:t>Anak usia 6-21 tahun yang belum menyelesaikan wajib belajar 12 tahun;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Noto Sans Symbols"/>
              <a:buChar char="✔"/>
            </a:pPr>
            <a:r>
              <a:rPr b="0" i="0" lang="en-US" sz="1600" u="none" cap="none" strike="noStrike">
                <a:solidFill>
                  <a:schemeClr val="dk1"/>
                </a:solidFill>
                <a:latin typeface="Calibri"/>
                <a:ea typeface="Calibri"/>
                <a:cs typeface="Calibri"/>
                <a:sym typeface="Calibri"/>
              </a:rPr>
              <a:t>Lanjut usia;</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Noto Sans Symbols"/>
              <a:buChar char="✔"/>
            </a:pPr>
            <a:r>
              <a:rPr b="0" i="0" lang="en-US" sz="1600" u="none" cap="none" strike="noStrike">
                <a:solidFill>
                  <a:schemeClr val="dk1"/>
                </a:solidFill>
                <a:latin typeface="Calibri"/>
                <a:ea typeface="Calibri"/>
                <a:cs typeface="Calibri"/>
                <a:sym typeface="Calibri"/>
              </a:rPr>
              <a:t>Penyandang disabilitas berat.</a:t>
            </a:r>
            <a:endParaRPr b="0" i="0" sz="1400" u="none" cap="none" strike="noStrike">
              <a:solidFill>
                <a:srgbClr val="000000"/>
              </a:solidFill>
              <a:latin typeface="Arial"/>
              <a:ea typeface="Arial"/>
              <a:cs typeface="Arial"/>
              <a:sym typeface="Arial"/>
            </a:endParaRPr>
          </a:p>
        </p:txBody>
      </p:sp>
      <p:sp>
        <p:nvSpPr>
          <p:cNvPr id="172" name="Google Shape;172;p5"/>
          <p:cNvSpPr txBox="1"/>
          <p:nvPr/>
        </p:nvSpPr>
        <p:spPr>
          <a:xfrm>
            <a:off x="3200517" y="4870468"/>
            <a:ext cx="3024740"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3A1B3"/>
                </a:solidFill>
                <a:latin typeface="Calibri"/>
                <a:ea typeface="Calibri"/>
                <a:cs typeface="Calibri"/>
                <a:sym typeface="Calibri"/>
              </a:rPr>
              <a:t>Kriteria Kepesertaan PKH </a:t>
            </a:r>
            <a:endParaRPr b="0" i="0" sz="1400" u="none" cap="none" strike="noStrike">
              <a:solidFill>
                <a:srgbClr val="000000"/>
              </a:solidFill>
              <a:latin typeface="Arial"/>
              <a:ea typeface="Arial"/>
              <a:cs typeface="Arial"/>
              <a:sym typeface="Arial"/>
            </a:endParaRPr>
          </a:p>
        </p:txBody>
      </p:sp>
      <p:sp>
        <p:nvSpPr>
          <p:cNvPr id="173" name="Google Shape;173;p5"/>
          <p:cNvSpPr/>
          <p:nvPr/>
        </p:nvSpPr>
        <p:spPr>
          <a:xfrm>
            <a:off x="3228120" y="5038695"/>
            <a:ext cx="58420" cy="58420"/>
          </a:xfrm>
          <a:prstGeom prst="ellipse">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4" name="Google Shape;174;p5"/>
          <p:cNvSpPr/>
          <p:nvPr/>
        </p:nvSpPr>
        <p:spPr>
          <a:xfrm>
            <a:off x="6097583" y="5038695"/>
            <a:ext cx="58420" cy="58420"/>
          </a:xfrm>
          <a:prstGeom prst="ellipse">
            <a:avLst/>
          </a:prstGeom>
          <a:solidFill>
            <a:srgbClr val="00A8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9" name="Shape 179"/>
        <p:cNvGrpSpPr/>
        <p:nvPr/>
      </p:nvGrpSpPr>
      <p:grpSpPr>
        <a:xfrm>
          <a:off x="0" y="0"/>
          <a:ext cx="0" cy="0"/>
          <a:chOff x="0" y="0"/>
          <a:chExt cx="0" cy="0"/>
        </a:xfrm>
      </p:grpSpPr>
      <p:sp>
        <p:nvSpPr>
          <p:cNvPr id="180" name="Google Shape;180;p6"/>
          <p:cNvSpPr/>
          <p:nvPr/>
        </p:nvSpPr>
        <p:spPr>
          <a:xfrm>
            <a:off x="8052106" y="1115448"/>
            <a:ext cx="3855337" cy="4002848"/>
          </a:xfrm>
          <a:prstGeom prst="rect">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81" name="Google Shape;181;p6"/>
          <p:cNvPicPr preferRelativeResize="0"/>
          <p:nvPr/>
        </p:nvPicPr>
        <p:blipFill rotWithShape="1">
          <a:blip r:embed="rId3">
            <a:alphaModFix/>
          </a:blip>
          <a:srcRect b="15301" l="35181" r="3895" t="29335"/>
          <a:stretch/>
        </p:blipFill>
        <p:spPr>
          <a:xfrm>
            <a:off x="200892" y="1056064"/>
            <a:ext cx="7427874" cy="3796725"/>
          </a:xfrm>
          <a:prstGeom prst="rect">
            <a:avLst/>
          </a:prstGeom>
          <a:noFill/>
          <a:ln>
            <a:noFill/>
          </a:ln>
        </p:spPr>
      </p:pic>
      <p:sp>
        <p:nvSpPr>
          <p:cNvPr id="182" name="Google Shape;182;p6"/>
          <p:cNvSpPr/>
          <p:nvPr/>
        </p:nvSpPr>
        <p:spPr>
          <a:xfrm>
            <a:off x="4618299" y="130088"/>
            <a:ext cx="7573701" cy="440945"/>
          </a:xfrm>
          <a:prstGeom prst="rect">
            <a:avLst/>
          </a:prstGeom>
          <a:solidFill>
            <a:srgbClr val="03A1B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3" name="Google Shape;183;p6"/>
          <p:cNvSpPr/>
          <p:nvPr/>
        </p:nvSpPr>
        <p:spPr>
          <a:xfrm>
            <a:off x="-11575" y="-49066"/>
            <a:ext cx="5105864"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4" name="Google Shape;184;p6"/>
          <p:cNvSpPr txBox="1"/>
          <p:nvPr>
            <p:ph idx="12" type="sldNum"/>
          </p:nvPr>
        </p:nvSpPr>
        <p:spPr>
          <a:xfrm>
            <a:off x="11549023" y="6492875"/>
            <a:ext cx="42718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185" name="Google Shape;185;p6"/>
          <p:cNvSpPr txBox="1"/>
          <p:nvPr/>
        </p:nvSpPr>
        <p:spPr>
          <a:xfrm>
            <a:off x="358815" y="130088"/>
            <a:ext cx="4186724"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Libre Franklin Medium"/>
                <a:ea typeface="Libre Franklin Medium"/>
                <a:cs typeface="Libre Franklin Medium"/>
                <a:sym typeface="Libre Franklin Medium"/>
              </a:rPr>
              <a:t>PERTANYAAN 501c</a:t>
            </a:r>
            <a:endParaRPr b="0" i="0" sz="1400" u="none" cap="none" strike="noStrike">
              <a:solidFill>
                <a:srgbClr val="000000"/>
              </a:solidFill>
              <a:latin typeface="Arial"/>
              <a:ea typeface="Arial"/>
              <a:cs typeface="Arial"/>
              <a:sym typeface="Arial"/>
            </a:endParaRPr>
          </a:p>
        </p:txBody>
      </p:sp>
      <p:sp>
        <p:nvSpPr>
          <p:cNvPr id="186" name="Google Shape;186;p6"/>
          <p:cNvSpPr txBox="1"/>
          <p:nvPr/>
        </p:nvSpPr>
        <p:spPr>
          <a:xfrm>
            <a:off x="8542117" y="141663"/>
            <a:ext cx="333751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chemeClr val="lt1"/>
                </a:solidFill>
                <a:latin typeface="Calibri"/>
                <a:ea typeface="Calibri"/>
                <a:cs typeface="Calibri"/>
                <a:sym typeface="Calibri"/>
              </a:rPr>
              <a:t>lihat buku pedoman halaman 119</a:t>
            </a:r>
            <a:endParaRPr b="0" i="0" sz="1400" u="none" cap="none" strike="noStrike">
              <a:solidFill>
                <a:srgbClr val="000000"/>
              </a:solidFill>
              <a:latin typeface="Arial"/>
              <a:ea typeface="Arial"/>
              <a:cs typeface="Arial"/>
              <a:sym typeface="Arial"/>
            </a:endParaRPr>
          </a:p>
        </p:txBody>
      </p:sp>
      <p:sp>
        <p:nvSpPr>
          <p:cNvPr id="187" name="Google Shape;187;p6"/>
          <p:cNvSpPr/>
          <p:nvPr/>
        </p:nvSpPr>
        <p:spPr>
          <a:xfrm>
            <a:off x="237119" y="4933015"/>
            <a:ext cx="7325731" cy="1815882"/>
          </a:xfrm>
          <a:prstGeom prst="rect">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8" name="Google Shape;188;p6"/>
          <p:cNvSpPr/>
          <p:nvPr/>
        </p:nvSpPr>
        <p:spPr>
          <a:xfrm>
            <a:off x="7628766" y="851512"/>
            <a:ext cx="1062182" cy="437309"/>
          </a:xfrm>
          <a:prstGeom prst="roundRect">
            <a:avLst>
              <a:gd fmla="val 50000" name="adj"/>
            </a:avLst>
          </a:prstGeom>
          <a:solidFill>
            <a:srgbClr val="01A5B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9" name="Google Shape;189;p6"/>
          <p:cNvSpPr txBox="1"/>
          <p:nvPr/>
        </p:nvSpPr>
        <p:spPr>
          <a:xfrm>
            <a:off x="7835141" y="891675"/>
            <a:ext cx="63350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501c</a:t>
            </a:r>
            <a:endParaRPr b="0" i="0" sz="1400" u="none" cap="none" strike="noStrike">
              <a:solidFill>
                <a:srgbClr val="000000"/>
              </a:solidFill>
              <a:latin typeface="Arial"/>
              <a:ea typeface="Arial"/>
              <a:cs typeface="Arial"/>
              <a:sym typeface="Arial"/>
            </a:endParaRPr>
          </a:p>
        </p:txBody>
      </p:sp>
      <p:sp>
        <p:nvSpPr>
          <p:cNvPr id="190" name="Google Shape;190;p6"/>
          <p:cNvSpPr txBox="1"/>
          <p:nvPr/>
        </p:nvSpPr>
        <p:spPr>
          <a:xfrm>
            <a:off x="8172841" y="1978975"/>
            <a:ext cx="3660344" cy="2585323"/>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BLT Desa adalah pemberian uang tunai kepada keluarga miskin atau tidak mampu di Desa yang bersumber dari Dana Desa untuk mengurangi dampak ekonomi akibat</a:t>
            </a:r>
            <a:endParaRPr b="0" i="0" sz="18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adanya pandemi Covid-19</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Besaran BLT Desa Tahun 2021 dan 2022 sebesar Rp300.000,-/bulan.</a:t>
            </a:r>
            <a:endParaRPr b="0" i="0" sz="1800" u="none" cap="none" strike="noStrike">
              <a:solidFill>
                <a:schemeClr val="dk1"/>
              </a:solidFill>
              <a:latin typeface="Calibri"/>
              <a:ea typeface="Calibri"/>
              <a:cs typeface="Calibri"/>
              <a:sym typeface="Calibri"/>
            </a:endParaRPr>
          </a:p>
        </p:txBody>
      </p:sp>
      <p:sp>
        <p:nvSpPr>
          <p:cNvPr id="191" name="Google Shape;191;p6"/>
          <p:cNvSpPr txBox="1"/>
          <p:nvPr/>
        </p:nvSpPr>
        <p:spPr>
          <a:xfrm>
            <a:off x="8052106" y="1262890"/>
            <a:ext cx="3710508"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3A1B3"/>
                </a:solidFill>
                <a:latin typeface="Calibri"/>
                <a:ea typeface="Calibri"/>
                <a:cs typeface="Calibri"/>
                <a:sym typeface="Calibri"/>
              </a:rPr>
              <a:t>Program Bantuan Langsung Tunai (BLT) Desa </a:t>
            </a:r>
            <a:endParaRPr b="0" i="0" sz="1400" u="none" cap="none" strike="noStrike">
              <a:solidFill>
                <a:srgbClr val="000000"/>
              </a:solidFill>
              <a:latin typeface="Arial"/>
              <a:ea typeface="Arial"/>
              <a:cs typeface="Arial"/>
              <a:sym typeface="Arial"/>
            </a:endParaRPr>
          </a:p>
        </p:txBody>
      </p:sp>
      <p:sp>
        <p:nvSpPr>
          <p:cNvPr id="192" name="Google Shape;192;p6"/>
          <p:cNvSpPr/>
          <p:nvPr/>
        </p:nvSpPr>
        <p:spPr>
          <a:xfrm>
            <a:off x="284557" y="2814003"/>
            <a:ext cx="3237322" cy="300214"/>
          </a:xfrm>
          <a:prstGeom prst="rect">
            <a:avLst/>
          </a:prstGeom>
          <a:solidFill>
            <a:srgbClr val="00A8CC">
              <a:alpha val="3647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3" name="Google Shape;193;p6"/>
          <p:cNvSpPr txBox="1"/>
          <p:nvPr/>
        </p:nvSpPr>
        <p:spPr>
          <a:xfrm>
            <a:off x="358815" y="4933015"/>
            <a:ext cx="6933805" cy="18158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Calibri"/>
                <a:ea typeface="Calibri"/>
                <a:cs typeface="Calibri"/>
                <a:sym typeface="Calibri"/>
              </a:rPr>
              <a:t>Kriteria penerima manfaat BLT Dana Desa (PMK 190/PMK.07/2021) diantaranya:</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Calibri"/>
                <a:ea typeface="Calibri"/>
                <a:cs typeface="Calibri"/>
                <a:sym typeface="Calibri"/>
              </a:rPr>
              <a:t>Keluarga miskin berdomisili di desa dan diprioritaskan kemiskinan esktrem</a:t>
            </a:r>
            <a:endParaRPr b="0" i="0" sz="1600" u="none" cap="none" strike="noStrike">
              <a:solidFill>
                <a:srgbClr val="000000"/>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Calibri"/>
                <a:ea typeface="Calibri"/>
                <a:cs typeface="Calibri"/>
                <a:sym typeface="Calibri"/>
              </a:rPr>
              <a:t>Kehilangan mata pencaharian</a:t>
            </a:r>
            <a:endParaRPr b="0" i="0" sz="1600" u="none" cap="none" strike="noStrike">
              <a:solidFill>
                <a:srgbClr val="000000"/>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Calibri"/>
                <a:ea typeface="Calibri"/>
                <a:cs typeface="Calibri"/>
                <a:sym typeface="Calibri"/>
              </a:rPr>
              <a:t>Mempunyai anggota keluarga yang rentan sakit menahun/kronis</a:t>
            </a:r>
            <a:endParaRPr b="0" i="0" sz="1600" u="none" cap="none" strike="noStrike">
              <a:solidFill>
                <a:srgbClr val="000000"/>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Calibri"/>
                <a:ea typeface="Calibri"/>
                <a:cs typeface="Calibri"/>
                <a:sym typeface="Calibri"/>
              </a:rPr>
              <a:t>Keluarga miskin penerima JPS lain yang terhenti.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Calibri"/>
                <a:ea typeface="Calibri"/>
                <a:cs typeface="Calibri"/>
                <a:sym typeface="Calibri"/>
              </a:rPr>
              <a:t>Keluarga miskin terdampak pandemi Covid-19</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Calibri"/>
                <a:ea typeface="Calibri"/>
                <a:cs typeface="Calibri"/>
                <a:sym typeface="Calibri"/>
              </a:rPr>
              <a:t>Rumah tangga dengan anggota rumah tangga tunggal lanjut usia</a:t>
            </a:r>
            <a:endParaRPr b="0" i="0" sz="1600" u="none" cap="none" strike="noStrike">
              <a:solidFill>
                <a:srgbClr val="000000"/>
              </a:solidFill>
              <a:latin typeface="Calibri"/>
              <a:ea typeface="Calibri"/>
              <a:cs typeface="Calibri"/>
              <a:sym typeface="Calibri"/>
            </a:endParaRPr>
          </a:p>
        </p:txBody>
      </p:sp>
      <p:pic>
        <p:nvPicPr>
          <p:cNvPr id="194" name="Google Shape;194;p6"/>
          <p:cNvPicPr preferRelativeResize="0"/>
          <p:nvPr/>
        </p:nvPicPr>
        <p:blipFill rotWithShape="1">
          <a:blip r:embed="rId4">
            <a:alphaModFix/>
          </a:blip>
          <a:srcRect b="0" l="0" r="0" t="0"/>
          <a:stretch/>
        </p:blipFill>
        <p:spPr>
          <a:xfrm>
            <a:off x="9425842" y="5264078"/>
            <a:ext cx="1411359" cy="141135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 name="Shape 199"/>
        <p:cNvGrpSpPr/>
        <p:nvPr/>
      </p:nvGrpSpPr>
      <p:grpSpPr>
        <a:xfrm>
          <a:off x="0" y="0"/>
          <a:ext cx="0" cy="0"/>
          <a:chOff x="0" y="0"/>
          <a:chExt cx="0" cy="0"/>
        </a:xfrm>
      </p:grpSpPr>
      <p:sp>
        <p:nvSpPr>
          <p:cNvPr id="200" name="Google Shape;200;p7"/>
          <p:cNvSpPr/>
          <p:nvPr/>
        </p:nvSpPr>
        <p:spPr>
          <a:xfrm>
            <a:off x="8203473" y="1274784"/>
            <a:ext cx="3787635" cy="2420915"/>
          </a:xfrm>
          <a:prstGeom prst="rect">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01" name="Google Shape;201;p7"/>
          <p:cNvPicPr preferRelativeResize="0"/>
          <p:nvPr/>
        </p:nvPicPr>
        <p:blipFill rotWithShape="1">
          <a:blip r:embed="rId3">
            <a:alphaModFix/>
          </a:blip>
          <a:srcRect b="15301" l="35181" r="3895" t="29335"/>
          <a:stretch/>
        </p:blipFill>
        <p:spPr>
          <a:xfrm>
            <a:off x="200892" y="1056064"/>
            <a:ext cx="7427874" cy="3796725"/>
          </a:xfrm>
          <a:prstGeom prst="rect">
            <a:avLst/>
          </a:prstGeom>
          <a:noFill/>
          <a:ln>
            <a:noFill/>
          </a:ln>
        </p:spPr>
      </p:pic>
      <p:sp>
        <p:nvSpPr>
          <p:cNvPr id="202" name="Google Shape;202;p7"/>
          <p:cNvSpPr/>
          <p:nvPr/>
        </p:nvSpPr>
        <p:spPr>
          <a:xfrm>
            <a:off x="4618299" y="130088"/>
            <a:ext cx="7573701" cy="440945"/>
          </a:xfrm>
          <a:prstGeom prst="rect">
            <a:avLst/>
          </a:prstGeom>
          <a:solidFill>
            <a:srgbClr val="03A1B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3" name="Google Shape;203;p7"/>
          <p:cNvSpPr/>
          <p:nvPr/>
        </p:nvSpPr>
        <p:spPr>
          <a:xfrm>
            <a:off x="-11575" y="-49066"/>
            <a:ext cx="5105864"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4" name="Google Shape;204;p7"/>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05" name="Google Shape;205;p7"/>
          <p:cNvSpPr txBox="1"/>
          <p:nvPr/>
        </p:nvSpPr>
        <p:spPr>
          <a:xfrm>
            <a:off x="358815" y="130088"/>
            <a:ext cx="4213974"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Libre Franklin Medium"/>
                <a:ea typeface="Libre Franklin Medium"/>
                <a:cs typeface="Libre Franklin Medium"/>
                <a:sym typeface="Libre Franklin Medium"/>
              </a:rPr>
              <a:t>PERTANYAAN 501d</a:t>
            </a:r>
            <a:endParaRPr b="0" i="0" sz="1400" u="none" cap="none" strike="noStrike">
              <a:solidFill>
                <a:srgbClr val="000000"/>
              </a:solidFill>
              <a:latin typeface="Arial"/>
              <a:ea typeface="Arial"/>
              <a:cs typeface="Arial"/>
              <a:sym typeface="Arial"/>
            </a:endParaRPr>
          </a:p>
        </p:txBody>
      </p:sp>
      <p:sp>
        <p:nvSpPr>
          <p:cNvPr id="206" name="Google Shape;206;p7"/>
          <p:cNvSpPr txBox="1"/>
          <p:nvPr/>
        </p:nvSpPr>
        <p:spPr>
          <a:xfrm>
            <a:off x="8542117" y="141663"/>
            <a:ext cx="333751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chemeClr val="lt1"/>
                </a:solidFill>
                <a:latin typeface="Calibri"/>
                <a:ea typeface="Calibri"/>
                <a:cs typeface="Calibri"/>
                <a:sym typeface="Calibri"/>
              </a:rPr>
              <a:t>lihat buku pedoman halaman 119</a:t>
            </a:r>
            <a:endParaRPr b="0" i="0" sz="1400" u="none" cap="none" strike="noStrike">
              <a:solidFill>
                <a:srgbClr val="000000"/>
              </a:solidFill>
              <a:latin typeface="Arial"/>
              <a:ea typeface="Arial"/>
              <a:cs typeface="Arial"/>
              <a:sym typeface="Arial"/>
            </a:endParaRPr>
          </a:p>
        </p:txBody>
      </p:sp>
      <p:sp>
        <p:nvSpPr>
          <p:cNvPr id="207" name="Google Shape;207;p7"/>
          <p:cNvSpPr/>
          <p:nvPr/>
        </p:nvSpPr>
        <p:spPr>
          <a:xfrm>
            <a:off x="7672383" y="1048854"/>
            <a:ext cx="1062182" cy="437309"/>
          </a:xfrm>
          <a:prstGeom prst="roundRect">
            <a:avLst>
              <a:gd fmla="val 50000" name="adj"/>
            </a:avLst>
          </a:prstGeom>
          <a:solidFill>
            <a:srgbClr val="01A5B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8" name="Google Shape;208;p7"/>
          <p:cNvSpPr txBox="1"/>
          <p:nvPr/>
        </p:nvSpPr>
        <p:spPr>
          <a:xfrm>
            <a:off x="7878758" y="1089016"/>
            <a:ext cx="65755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501d</a:t>
            </a:r>
            <a:endParaRPr b="0" i="0" sz="1400" u="none" cap="none" strike="noStrike">
              <a:solidFill>
                <a:srgbClr val="000000"/>
              </a:solidFill>
              <a:latin typeface="Arial"/>
              <a:ea typeface="Arial"/>
              <a:cs typeface="Arial"/>
              <a:sym typeface="Arial"/>
            </a:endParaRPr>
          </a:p>
        </p:txBody>
      </p:sp>
      <p:sp>
        <p:nvSpPr>
          <p:cNvPr id="209" name="Google Shape;209;p7"/>
          <p:cNvSpPr txBox="1"/>
          <p:nvPr/>
        </p:nvSpPr>
        <p:spPr>
          <a:xfrm>
            <a:off x="453090" y="4912030"/>
            <a:ext cx="7918554" cy="181588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600"/>
              <a:buFont typeface="Noto Sans Symbols"/>
              <a:buChar char="✔"/>
            </a:pPr>
            <a:r>
              <a:rPr b="0" i="0" lang="en-US" sz="1600" u="none" cap="none" strike="noStrike">
                <a:solidFill>
                  <a:schemeClr val="dk1"/>
                </a:solidFill>
                <a:highlight>
                  <a:srgbClr val="FFFFFF"/>
                </a:highlight>
                <a:latin typeface="Calibri"/>
                <a:ea typeface="Calibri"/>
                <a:cs typeface="Calibri"/>
                <a:sym typeface="Calibri"/>
              </a:rPr>
              <a:t>Penerima subsidi listrik adalah seluruh keluarga yang menggunakan daya listrik 450 VA dan Sebagian keluarga dengan daya 900 VA yang masuk dalam DTKS </a:t>
            </a:r>
            <a:r>
              <a:rPr b="0" i="0" lang="en-US" sz="1200" u="none" cap="none" strike="noStrike">
                <a:solidFill>
                  <a:schemeClr val="dk1"/>
                </a:solidFill>
                <a:highlight>
                  <a:srgbClr val="FFFFFF"/>
                </a:highlight>
                <a:latin typeface="Calibri"/>
                <a:ea typeface="Calibri"/>
                <a:cs typeface="Calibri"/>
                <a:sym typeface="Calibri"/>
              </a:rPr>
              <a:t>(Peraturan Menteri ESDM Nomor 29 Tahun 2016)</a:t>
            </a:r>
            <a:endParaRPr b="0" i="0" sz="1600" u="none" cap="none" strike="noStrike">
              <a:solidFill>
                <a:schemeClr val="dk1"/>
              </a:solidFill>
              <a:highlight>
                <a:srgbClr val="FFFFFF"/>
              </a:highlight>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600"/>
              <a:buFont typeface="Noto Sans Symbols"/>
              <a:buChar char="✔"/>
            </a:pPr>
            <a:r>
              <a:rPr b="0" i="0" lang="en-US" sz="1600" u="none" cap="none" strike="noStrike">
                <a:solidFill>
                  <a:schemeClr val="dk1"/>
                </a:solidFill>
                <a:highlight>
                  <a:srgbClr val="FFFFFF"/>
                </a:highlight>
                <a:latin typeface="Calibri"/>
                <a:ea typeface="Calibri"/>
                <a:cs typeface="Calibri"/>
                <a:sym typeface="Calibri"/>
              </a:rPr>
              <a:t>Penerima subsidi listrik 900 VA ditandai dengan Tarif/Daya berkode </a:t>
            </a:r>
            <a:r>
              <a:rPr b="0" i="0" lang="en-US" sz="1600" u="none" cap="none" strike="noStrike">
                <a:solidFill>
                  <a:srgbClr val="03A1B3"/>
                </a:solidFill>
                <a:highlight>
                  <a:srgbClr val="FFFFFF"/>
                </a:highlight>
                <a:latin typeface="Calibri"/>
                <a:ea typeface="Calibri"/>
                <a:cs typeface="Calibri"/>
                <a:sym typeface="Calibri"/>
              </a:rPr>
              <a:t>R1/900VA</a:t>
            </a:r>
            <a:r>
              <a:rPr b="0" i="0" lang="en-US" sz="1600" u="none" cap="none" strike="noStrike">
                <a:solidFill>
                  <a:schemeClr val="dk1"/>
                </a:solidFill>
                <a:highlight>
                  <a:srgbClr val="FFFFFF"/>
                </a:highlight>
                <a:latin typeface="Calibri"/>
                <a:ea typeface="Calibri"/>
                <a:cs typeface="Calibri"/>
                <a:sym typeface="Calibri"/>
              </a:rPr>
              <a:t> pada struk pembayaran listriknya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600"/>
              <a:buFont typeface="Noto Sans Symbols"/>
              <a:buChar char="✔"/>
            </a:pPr>
            <a:r>
              <a:rPr b="0" i="0" lang="en-US" sz="1600" u="none" cap="none" strike="noStrike">
                <a:solidFill>
                  <a:schemeClr val="dk1"/>
                </a:solidFill>
                <a:highlight>
                  <a:srgbClr val="FFFFFF"/>
                </a:highlight>
                <a:latin typeface="Calibri"/>
                <a:ea typeface="Calibri"/>
                <a:cs typeface="Calibri"/>
                <a:sym typeface="Calibri"/>
              </a:rPr>
              <a:t>Bila dalam satu bangunan tempat tinggal terdapat beberapa keluarga dengan 1 meteran, maka penerima program adalah keluarga yang membayar iuran listrik tersebut.</a:t>
            </a:r>
            <a:endParaRPr b="0" i="0" sz="1400" u="none" cap="none" strike="noStrike">
              <a:solidFill>
                <a:srgbClr val="000000"/>
              </a:solidFill>
              <a:latin typeface="Arial"/>
              <a:ea typeface="Arial"/>
              <a:cs typeface="Arial"/>
              <a:sym typeface="Arial"/>
            </a:endParaRPr>
          </a:p>
        </p:txBody>
      </p:sp>
      <p:sp>
        <p:nvSpPr>
          <p:cNvPr id="210" name="Google Shape;210;p7"/>
          <p:cNvSpPr txBox="1"/>
          <p:nvPr/>
        </p:nvSpPr>
        <p:spPr>
          <a:xfrm>
            <a:off x="8760922" y="1471912"/>
            <a:ext cx="2739211"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3A1B3"/>
                </a:solidFill>
                <a:latin typeface="Calibri"/>
                <a:ea typeface="Calibri"/>
                <a:cs typeface="Calibri"/>
                <a:sym typeface="Calibri"/>
              </a:rPr>
              <a:t>Program Subsidi Listrik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3A1B3"/>
                </a:solidFill>
                <a:latin typeface="Calibri"/>
                <a:ea typeface="Calibri"/>
                <a:cs typeface="Calibri"/>
                <a:sym typeface="Calibri"/>
              </a:rPr>
              <a:t>(gratis pemotongan biaya) </a:t>
            </a:r>
            <a:endParaRPr b="0" i="0" sz="1400" u="none" cap="none" strike="noStrike">
              <a:solidFill>
                <a:srgbClr val="000000"/>
              </a:solidFill>
              <a:latin typeface="Arial"/>
              <a:ea typeface="Arial"/>
              <a:cs typeface="Arial"/>
              <a:sym typeface="Arial"/>
            </a:endParaRPr>
          </a:p>
        </p:txBody>
      </p:sp>
      <p:sp>
        <p:nvSpPr>
          <p:cNvPr id="211" name="Google Shape;211;p7"/>
          <p:cNvSpPr/>
          <p:nvPr/>
        </p:nvSpPr>
        <p:spPr>
          <a:xfrm>
            <a:off x="284557" y="3223578"/>
            <a:ext cx="3237322" cy="300214"/>
          </a:xfrm>
          <a:prstGeom prst="rect">
            <a:avLst/>
          </a:prstGeom>
          <a:solidFill>
            <a:srgbClr val="00A8CC">
              <a:alpha val="3647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2" name="Google Shape;212;p7"/>
          <p:cNvSpPr txBox="1"/>
          <p:nvPr/>
        </p:nvSpPr>
        <p:spPr>
          <a:xfrm>
            <a:off x="8203473" y="2262622"/>
            <a:ext cx="3787635" cy="107721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highlight>
                  <a:srgbClr val="FFFFFF"/>
                </a:highlight>
                <a:latin typeface="Calibri"/>
                <a:ea typeface="Calibri"/>
                <a:cs typeface="Calibri"/>
                <a:sym typeface="Calibri"/>
              </a:rPr>
              <a:t>Program subsidi listrik diberikan untuk pelanggan Keluarga, serta kelompok pelanggan sosial (rumah ibadah, sekolah, RSUD, fasilitas publik. </a:t>
            </a:r>
            <a:endParaRPr b="0" i="0" sz="1600" u="none" cap="none" strike="noStrike">
              <a:solidFill>
                <a:schemeClr val="dk1"/>
              </a:solidFill>
              <a:latin typeface="Calibri"/>
              <a:ea typeface="Calibri"/>
              <a:cs typeface="Calibri"/>
              <a:sym typeface="Calibri"/>
            </a:endParaRPr>
          </a:p>
        </p:txBody>
      </p:sp>
      <p:sp>
        <p:nvSpPr>
          <p:cNvPr id="213" name="Google Shape;213;p7"/>
          <p:cNvSpPr txBox="1"/>
          <p:nvPr/>
        </p:nvSpPr>
        <p:spPr>
          <a:xfrm>
            <a:off x="8460100" y="6142900"/>
            <a:ext cx="17070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C7B93"/>
                </a:solidFill>
                <a:latin typeface="Calibri"/>
                <a:ea typeface="Calibri"/>
                <a:cs typeface="Calibri"/>
                <a:sym typeface="Calibri"/>
              </a:rPr>
              <a:t>Shttps://money.kompas.com/image/2020/04/04/170000926/cara-bedakan-pelanggan-listrik-900-va-subsidi-dan-nonsubsidi?page=2</a:t>
            </a:r>
            <a:endParaRPr b="0" i="0" sz="1400" u="none" cap="none" strike="noStrike">
              <a:solidFill>
                <a:srgbClr val="000000"/>
              </a:solidFill>
              <a:latin typeface="Arial"/>
              <a:ea typeface="Arial"/>
              <a:cs typeface="Arial"/>
              <a:sym typeface="Arial"/>
            </a:endParaRPr>
          </a:p>
        </p:txBody>
      </p:sp>
      <p:pic>
        <p:nvPicPr>
          <p:cNvPr id="214" name="Google Shape;214;p7"/>
          <p:cNvPicPr preferRelativeResize="0"/>
          <p:nvPr/>
        </p:nvPicPr>
        <p:blipFill rotWithShape="1">
          <a:blip r:embed="rId4">
            <a:alphaModFix/>
          </a:blip>
          <a:srcRect b="26970" l="1546" r="52432" t="39907"/>
          <a:stretch/>
        </p:blipFill>
        <p:spPr>
          <a:xfrm>
            <a:off x="8203475" y="3484225"/>
            <a:ext cx="2368925" cy="2273200"/>
          </a:xfrm>
          <a:prstGeom prst="rect">
            <a:avLst/>
          </a:prstGeom>
          <a:noFill/>
          <a:ln>
            <a:noFill/>
          </a:ln>
        </p:spPr>
      </p:pic>
      <p:sp>
        <p:nvSpPr>
          <p:cNvPr id="215" name="Google Shape;215;p7"/>
          <p:cNvSpPr/>
          <p:nvPr/>
        </p:nvSpPr>
        <p:spPr>
          <a:xfrm>
            <a:off x="284557" y="4892951"/>
            <a:ext cx="8131474" cy="1834961"/>
          </a:xfrm>
          <a:prstGeom prst="rect">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16" name="Google Shape;216;p7"/>
          <p:cNvGrpSpPr/>
          <p:nvPr/>
        </p:nvGrpSpPr>
        <p:grpSpPr>
          <a:xfrm rot="-3081302">
            <a:off x="8086551" y="5435063"/>
            <a:ext cx="489284" cy="375001"/>
            <a:chOff x="8356922" y="3429000"/>
            <a:chExt cx="676604" cy="381964"/>
          </a:xfrm>
        </p:grpSpPr>
        <p:sp>
          <p:nvSpPr>
            <p:cNvPr id="217" name="Google Shape;217;p7"/>
            <p:cNvSpPr/>
            <p:nvPr/>
          </p:nvSpPr>
          <p:spPr>
            <a:xfrm>
              <a:off x="8356922" y="3429000"/>
              <a:ext cx="381964" cy="381964"/>
            </a:xfrm>
            <a:prstGeom prst="chevron">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8" name="Google Shape;218;p7"/>
            <p:cNvSpPr/>
            <p:nvPr/>
          </p:nvSpPr>
          <p:spPr>
            <a:xfrm>
              <a:off x="8651562" y="3429000"/>
              <a:ext cx="381964" cy="381964"/>
            </a:xfrm>
            <a:prstGeom prst="chevron">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id="219" name="Google Shape;219;p7"/>
          <p:cNvPicPr preferRelativeResize="0"/>
          <p:nvPr/>
        </p:nvPicPr>
        <p:blipFill rotWithShape="1">
          <a:blip r:embed="rId4">
            <a:alphaModFix/>
          </a:blip>
          <a:srcRect b="26970" l="50620" r="1807" t="39907"/>
          <a:stretch/>
        </p:blipFill>
        <p:spPr>
          <a:xfrm>
            <a:off x="10269749" y="5145013"/>
            <a:ext cx="1845200" cy="1712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4" name="Shape 224"/>
        <p:cNvGrpSpPr/>
        <p:nvPr/>
      </p:nvGrpSpPr>
      <p:grpSpPr>
        <a:xfrm>
          <a:off x="0" y="0"/>
          <a:ext cx="0" cy="0"/>
          <a:chOff x="0" y="0"/>
          <a:chExt cx="0" cy="0"/>
        </a:xfrm>
      </p:grpSpPr>
      <p:pic>
        <p:nvPicPr>
          <p:cNvPr id="225" name="Google Shape;225;p8"/>
          <p:cNvPicPr preferRelativeResize="0"/>
          <p:nvPr/>
        </p:nvPicPr>
        <p:blipFill rotWithShape="1">
          <a:blip r:embed="rId3">
            <a:alphaModFix/>
          </a:blip>
          <a:srcRect b="15301" l="35181" r="3895" t="29335"/>
          <a:stretch/>
        </p:blipFill>
        <p:spPr>
          <a:xfrm>
            <a:off x="200892" y="1056064"/>
            <a:ext cx="7427874" cy="3796725"/>
          </a:xfrm>
          <a:prstGeom prst="rect">
            <a:avLst/>
          </a:prstGeom>
          <a:noFill/>
          <a:ln>
            <a:noFill/>
          </a:ln>
        </p:spPr>
      </p:pic>
      <p:sp>
        <p:nvSpPr>
          <p:cNvPr id="226" name="Google Shape;226;p8"/>
          <p:cNvSpPr/>
          <p:nvPr/>
        </p:nvSpPr>
        <p:spPr>
          <a:xfrm>
            <a:off x="4618299" y="130088"/>
            <a:ext cx="7573701" cy="440945"/>
          </a:xfrm>
          <a:prstGeom prst="rect">
            <a:avLst/>
          </a:prstGeom>
          <a:solidFill>
            <a:srgbClr val="03A1B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7" name="Google Shape;227;p8"/>
          <p:cNvSpPr/>
          <p:nvPr/>
        </p:nvSpPr>
        <p:spPr>
          <a:xfrm>
            <a:off x="0" y="-28333"/>
            <a:ext cx="5105864"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8" name="Google Shape;228;p8"/>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29" name="Google Shape;229;p8"/>
          <p:cNvSpPr txBox="1"/>
          <p:nvPr/>
        </p:nvSpPr>
        <p:spPr>
          <a:xfrm>
            <a:off x="358815" y="130088"/>
            <a:ext cx="4199548"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Libre Franklin Medium"/>
                <a:ea typeface="Libre Franklin Medium"/>
                <a:cs typeface="Libre Franklin Medium"/>
                <a:sym typeface="Libre Franklin Medium"/>
              </a:rPr>
              <a:t>PERTANYAAN 501e</a:t>
            </a:r>
            <a:endParaRPr b="0" i="0" sz="1400" u="none" cap="none" strike="noStrike">
              <a:solidFill>
                <a:srgbClr val="000000"/>
              </a:solidFill>
              <a:latin typeface="Arial"/>
              <a:ea typeface="Arial"/>
              <a:cs typeface="Arial"/>
              <a:sym typeface="Arial"/>
            </a:endParaRPr>
          </a:p>
        </p:txBody>
      </p:sp>
      <p:sp>
        <p:nvSpPr>
          <p:cNvPr id="230" name="Google Shape;230;p8"/>
          <p:cNvSpPr txBox="1"/>
          <p:nvPr/>
        </p:nvSpPr>
        <p:spPr>
          <a:xfrm>
            <a:off x="8542117" y="141663"/>
            <a:ext cx="333751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chemeClr val="lt1"/>
                </a:solidFill>
                <a:latin typeface="Calibri"/>
                <a:ea typeface="Calibri"/>
                <a:cs typeface="Calibri"/>
                <a:sym typeface="Calibri"/>
              </a:rPr>
              <a:t>lihat buku pedoman halaman 119</a:t>
            </a:r>
            <a:endParaRPr b="0" i="0" sz="1400" u="none" cap="none" strike="noStrike">
              <a:solidFill>
                <a:srgbClr val="000000"/>
              </a:solidFill>
              <a:latin typeface="Arial"/>
              <a:ea typeface="Arial"/>
              <a:cs typeface="Arial"/>
              <a:sym typeface="Arial"/>
            </a:endParaRPr>
          </a:p>
        </p:txBody>
      </p:sp>
      <p:sp>
        <p:nvSpPr>
          <p:cNvPr id="231" name="Google Shape;231;p8"/>
          <p:cNvSpPr/>
          <p:nvPr/>
        </p:nvSpPr>
        <p:spPr>
          <a:xfrm>
            <a:off x="255982" y="5031942"/>
            <a:ext cx="8083086" cy="1659226"/>
          </a:xfrm>
          <a:prstGeom prst="rect">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2" name="Google Shape;232;p8"/>
          <p:cNvSpPr txBox="1"/>
          <p:nvPr/>
        </p:nvSpPr>
        <p:spPr>
          <a:xfrm>
            <a:off x="358815" y="5121508"/>
            <a:ext cx="7844658" cy="1569660"/>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highlight>
                  <a:srgbClr val="FFFFFF"/>
                </a:highlight>
                <a:latin typeface="Calibri"/>
                <a:ea typeface="Calibri"/>
                <a:cs typeface="Calibri"/>
                <a:sym typeface="Calibri"/>
              </a:rPr>
              <a:t>Pemerintah Daerah yang dimaksud adalah Gubernur, Bupati dan Walikota, dan perangkat daerah sebagai unsur penyelenggara pemerintahan daerah (menurut Peraturan Menteri Dalam Negeri No. 14 Tahun 2016).</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highlight>
                  <a:srgbClr val="FFFFFF"/>
                </a:highlight>
                <a:latin typeface="Calibri"/>
                <a:ea typeface="Calibri"/>
                <a:cs typeface="Calibri"/>
                <a:sym typeface="Calibri"/>
              </a:rPr>
              <a:t>Bantuan dibiayai dengan dana pemda baik dari APBD ataupun Otonomi khusus (Otsus).</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highlight>
                  <a:srgbClr val="FFFFFF"/>
                </a:highlight>
                <a:latin typeface="Calibri"/>
                <a:ea typeface="Calibri"/>
                <a:cs typeface="Calibri"/>
                <a:sym typeface="Calibri"/>
              </a:rPr>
              <a:t>Program bantuan pemerintah desa sumber anggaran oleh Pemerintah Desa (</a:t>
            </a:r>
            <a:r>
              <a:rPr b="0" i="0" lang="en-US" sz="1600" u="sng" cap="none" strike="noStrike">
                <a:solidFill>
                  <a:schemeClr val="dk1"/>
                </a:solidFill>
                <a:highlight>
                  <a:srgbClr val="FFFFFF"/>
                </a:highlight>
                <a:latin typeface="Calibri"/>
                <a:ea typeface="Calibri"/>
                <a:cs typeface="Calibri"/>
                <a:sym typeface="Calibri"/>
              </a:rPr>
              <a:t>di luar BLT-Desa)</a:t>
            </a:r>
            <a:r>
              <a:rPr b="0" i="0" lang="en-US" sz="1600" u="none" cap="none" strike="noStrike">
                <a:solidFill>
                  <a:schemeClr val="dk1"/>
                </a:solidFill>
                <a:highlight>
                  <a:srgbClr val="FFFFFF"/>
                </a:highlight>
                <a:latin typeface="Calibri"/>
                <a:ea typeface="Calibri"/>
                <a:cs typeface="Calibri"/>
                <a:sym typeface="Calibri"/>
              </a:rPr>
              <a:t>. </a:t>
            </a:r>
            <a:endParaRPr b="0" i="0" sz="1600" u="none" cap="none" strike="noStrike">
              <a:solidFill>
                <a:schemeClr val="dk1"/>
              </a:solidFill>
              <a:latin typeface="Calibri"/>
              <a:ea typeface="Calibri"/>
              <a:cs typeface="Calibri"/>
              <a:sym typeface="Calibri"/>
            </a:endParaRPr>
          </a:p>
        </p:txBody>
      </p:sp>
      <p:sp>
        <p:nvSpPr>
          <p:cNvPr id="233" name="Google Shape;233;p8"/>
          <p:cNvSpPr/>
          <p:nvPr/>
        </p:nvSpPr>
        <p:spPr>
          <a:xfrm>
            <a:off x="284557" y="3633153"/>
            <a:ext cx="3237322" cy="300214"/>
          </a:xfrm>
          <a:prstGeom prst="rect">
            <a:avLst/>
          </a:prstGeom>
          <a:solidFill>
            <a:srgbClr val="00A8CC">
              <a:alpha val="3647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34" name="Google Shape;234;p8"/>
          <p:cNvGrpSpPr/>
          <p:nvPr/>
        </p:nvGrpSpPr>
        <p:grpSpPr>
          <a:xfrm>
            <a:off x="7672383" y="962852"/>
            <a:ext cx="4366328" cy="4205674"/>
            <a:chOff x="7672383" y="1048577"/>
            <a:chExt cx="4366328" cy="4205674"/>
          </a:xfrm>
        </p:grpSpPr>
        <p:sp>
          <p:nvSpPr>
            <p:cNvPr id="235" name="Google Shape;235;p8"/>
            <p:cNvSpPr/>
            <p:nvPr/>
          </p:nvSpPr>
          <p:spPr>
            <a:xfrm>
              <a:off x="8203473" y="1299195"/>
              <a:ext cx="3787635" cy="3728885"/>
            </a:xfrm>
            <a:prstGeom prst="rect">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6" name="Google Shape;236;p8"/>
            <p:cNvSpPr/>
            <p:nvPr/>
          </p:nvSpPr>
          <p:spPr>
            <a:xfrm>
              <a:off x="7672383" y="1048577"/>
              <a:ext cx="1062182" cy="437309"/>
            </a:xfrm>
            <a:prstGeom prst="roundRect">
              <a:avLst>
                <a:gd fmla="val 50000" name="adj"/>
              </a:avLst>
            </a:prstGeom>
            <a:solidFill>
              <a:srgbClr val="01A5B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7" name="Google Shape;237;p8"/>
            <p:cNvSpPr txBox="1"/>
            <p:nvPr/>
          </p:nvSpPr>
          <p:spPr>
            <a:xfrm>
              <a:off x="7886700" y="1088739"/>
              <a:ext cx="70082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501e</a:t>
              </a:r>
              <a:endParaRPr b="0" i="0" sz="1400" u="none" cap="none" strike="noStrike">
                <a:solidFill>
                  <a:srgbClr val="000000"/>
                </a:solidFill>
                <a:latin typeface="Arial"/>
                <a:ea typeface="Arial"/>
                <a:cs typeface="Arial"/>
                <a:sym typeface="Arial"/>
              </a:endParaRPr>
            </a:p>
          </p:txBody>
        </p:sp>
        <p:sp>
          <p:nvSpPr>
            <p:cNvPr id="238" name="Google Shape;238;p8"/>
            <p:cNvSpPr txBox="1"/>
            <p:nvPr/>
          </p:nvSpPr>
          <p:spPr>
            <a:xfrm>
              <a:off x="8222345" y="1471635"/>
              <a:ext cx="3816366"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3A1B3"/>
                  </a:solidFill>
                  <a:latin typeface="Calibri"/>
                  <a:ea typeface="Calibri"/>
                  <a:cs typeface="Calibri"/>
                  <a:sym typeface="Calibri"/>
                </a:rPr>
                <a:t>Program Bantuan Pemerintah Daerah </a:t>
              </a:r>
              <a:endParaRPr b="0" i="0" sz="1400" u="none" cap="none" strike="noStrike">
                <a:solidFill>
                  <a:srgbClr val="000000"/>
                </a:solidFill>
                <a:latin typeface="Arial"/>
                <a:ea typeface="Arial"/>
                <a:cs typeface="Arial"/>
                <a:sym typeface="Arial"/>
              </a:endParaRPr>
            </a:p>
          </p:txBody>
        </p:sp>
        <p:sp>
          <p:nvSpPr>
            <p:cNvPr id="239" name="Google Shape;239;p8"/>
            <p:cNvSpPr txBox="1"/>
            <p:nvPr/>
          </p:nvSpPr>
          <p:spPr>
            <a:xfrm>
              <a:off x="8587528" y="1837931"/>
              <a:ext cx="3043646" cy="34163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highlight>
                    <a:srgbClr val="FFFFFF"/>
                  </a:highlight>
                  <a:latin typeface="Calibri"/>
                  <a:ea typeface="Calibri"/>
                  <a:cs typeface="Calibri"/>
                  <a:sym typeface="Calibri"/>
                </a:rPr>
                <a:t>Program bantuan pemerintah daerah terdiri dari program bantuan pemerintah provinsi, kabupaten/kota, dan desa. </a:t>
              </a:r>
              <a:endParaRPr b="0" i="0" sz="1800" u="none" cap="none" strike="noStrike">
                <a:solidFill>
                  <a:schemeClr val="dk1"/>
                </a:solidFill>
                <a:highlight>
                  <a:srgbClr val="FFFFFF"/>
                </a:highlight>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Program bantuan bisa diberikan dalam bentuk fisik, non fisik, tunai, non tunai, rutin, non rutin, dalam bentuk pelatihan, pendampingan usaha atau lainnya.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id="240" name="Google Shape;240;p8"/>
          <p:cNvPicPr preferRelativeResize="0"/>
          <p:nvPr/>
        </p:nvPicPr>
        <p:blipFill rotWithShape="1">
          <a:blip r:embed="rId4">
            <a:alphaModFix/>
          </a:blip>
          <a:srcRect b="39875" l="36803" r="36026" t="30755"/>
          <a:stretch/>
        </p:blipFill>
        <p:spPr>
          <a:xfrm>
            <a:off x="10424073" y="4984472"/>
            <a:ext cx="1353445" cy="975235"/>
          </a:xfrm>
          <a:prstGeom prst="rect">
            <a:avLst/>
          </a:prstGeom>
          <a:noFill/>
          <a:ln>
            <a:noFill/>
          </a:ln>
        </p:spPr>
      </p:pic>
      <p:pic>
        <p:nvPicPr>
          <p:cNvPr id="241" name="Google Shape;241;p8"/>
          <p:cNvPicPr preferRelativeResize="0"/>
          <p:nvPr/>
        </p:nvPicPr>
        <p:blipFill rotWithShape="1">
          <a:blip r:embed="rId5">
            <a:alphaModFix/>
          </a:blip>
          <a:srcRect b="17277" l="15087" r="27724" t="25425"/>
          <a:stretch/>
        </p:blipFill>
        <p:spPr>
          <a:xfrm>
            <a:off x="8805869" y="5443536"/>
            <a:ext cx="1788727" cy="119476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6" name="Shape 246"/>
        <p:cNvGrpSpPr/>
        <p:nvPr/>
      </p:nvGrpSpPr>
      <p:grpSpPr>
        <a:xfrm>
          <a:off x="0" y="0"/>
          <a:ext cx="0" cy="0"/>
          <a:chOff x="0" y="0"/>
          <a:chExt cx="0" cy="0"/>
        </a:xfrm>
      </p:grpSpPr>
      <p:pic>
        <p:nvPicPr>
          <p:cNvPr id="247" name="Google Shape;247;p9"/>
          <p:cNvPicPr preferRelativeResize="0"/>
          <p:nvPr/>
        </p:nvPicPr>
        <p:blipFill rotWithShape="1">
          <a:blip r:embed="rId3">
            <a:alphaModFix/>
          </a:blip>
          <a:srcRect b="15301" l="35181" r="3895" t="29335"/>
          <a:stretch/>
        </p:blipFill>
        <p:spPr>
          <a:xfrm>
            <a:off x="200892" y="1056064"/>
            <a:ext cx="7427874" cy="3796725"/>
          </a:xfrm>
          <a:prstGeom prst="rect">
            <a:avLst/>
          </a:prstGeom>
          <a:noFill/>
          <a:ln>
            <a:noFill/>
          </a:ln>
        </p:spPr>
      </p:pic>
      <p:sp>
        <p:nvSpPr>
          <p:cNvPr id="248" name="Google Shape;248;p9"/>
          <p:cNvSpPr/>
          <p:nvPr/>
        </p:nvSpPr>
        <p:spPr>
          <a:xfrm>
            <a:off x="4618299" y="130088"/>
            <a:ext cx="7573701" cy="440945"/>
          </a:xfrm>
          <a:prstGeom prst="rect">
            <a:avLst/>
          </a:prstGeom>
          <a:solidFill>
            <a:srgbClr val="03A1B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9" name="Google Shape;249;p9"/>
          <p:cNvSpPr/>
          <p:nvPr/>
        </p:nvSpPr>
        <p:spPr>
          <a:xfrm>
            <a:off x="-11575" y="-49066"/>
            <a:ext cx="5105864" cy="925976"/>
          </a:xfrm>
          <a:custGeom>
            <a:rect b="b" l="l" r="r" t="t"/>
            <a:pathLst>
              <a:path extrusionOk="0" h="693115" w="4799029">
                <a:moveTo>
                  <a:pt x="0" y="0"/>
                </a:moveTo>
                <a:lnTo>
                  <a:pt x="4799029" y="0"/>
                </a:lnTo>
                <a:lnTo>
                  <a:pt x="4799029" y="1"/>
                </a:lnTo>
                <a:cubicBezTo>
                  <a:pt x="4799029" y="382797"/>
                  <a:pt x="4488711" y="693115"/>
                  <a:pt x="4105915" y="693115"/>
                </a:cubicBezTo>
                <a:lnTo>
                  <a:pt x="0" y="693115"/>
                </a:lnTo>
                <a:close/>
              </a:path>
            </a:pathLst>
          </a:custGeom>
          <a:solidFill>
            <a:srgbClr val="EAA824"/>
          </a:solidFill>
          <a:ln cap="flat" cmpd="sng" w="12700">
            <a:solidFill>
              <a:srgbClr val="EAA824"/>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0" name="Google Shape;250;p9"/>
          <p:cNvSpPr txBox="1"/>
          <p:nvPr>
            <p:ph idx="12" type="sldNum"/>
          </p:nvPr>
        </p:nvSpPr>
        <p:spPr>
          <a:xfrm>
            <a:off x="11563927" y="6492875"/>
            <a:ext cx="427182"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251" name="Google Shape;251;p9"/>
          <p:cNvSpPr txBox="1"/>
          <p:nvPr/>
        </p:nvSpPr>
        <p:spPr>
          <a:xfrm>
            <a:off x="358815" y="130088"/>
            <a:ext cx="4122603"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Libre Franklin Medium"/>
                <a:ea typeface="Libre Franklin Medium"/>
                <a:cs typeface="Libre Franklin Medium"/>
                <a:sym typeface="Libre Franklin Medium"/>
              </a:rPr>
              <a:t>PERTANYAAN 501f</a:t>
            </a:r>
            <a:endParaRPr b="0" i="0" sz="1400" u="none" cap="none" strike="noStrike">
              <a:solidFill>
                <a:srgbClr val="000000"/>
              </a:solidFill>
              <a:latin typeface="Arial"/>
              <a:ea typeface="Arial"/>
              <a:cs typeface="Arial"/>
              <a:sym typeface="Arial"/>
            </a:endParaRPr>
          </a:p>
        </p:txBody>
      </p:sp>
      <p:sp>
        <p:nvSpPr>
          <p:cNvPr id="252" name="Google Shape;252;p9"/>
          <p:cNvSpPr txBox="1"/>
          <p:nvPr/>
        </p:nvSpPr>
        <p:spPr>
          <a:xfrm>
            <a:off x="8542117" y="141663"/>
            <a:ext cx="333751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chemeClr val="lt1"/>
                </a:solidFill>
                <a:latin typeface="Calibri"/>
                <a:ea typeface="Calibri"/>
                <a:cs typeface="Calibri"/>
                <a:sym typeface="Calibri"/>
              </a:rPr>
              <a:t>lihat buku pedoman halaman 119</a:t>
            </a:r>
            <a:endParaRPr b="0" i="0" sz="1400" u="none" cap="none" strike="noStrike">
              <a:solidFill>
                <a:srgbClr val="000000"/>
              </a:solidFill>
              <a:latin typeface="Arial"/>
              <a:ea typeface="Arial"/>
              <a:cs typeface="Arial"/>
              <a:sym typeface="Arial"/>
            </a:endParaRPr>
          </a:p>
        </p:txBody>
      </p:sp>
      <p:sp>
        <p:nvSpPr>
          <p:cNvPr id="253" name="Google Shape;253;p9"/>
          <p:cNvSpPr/>
          <p:nvPr/>
        </p:nvSpPr>
        <p:spPr>
          <a:xfrm>
            <a:off x="284557" y="4042728"/>
            <a:ext cx="3237322" cy="300214"/>
          </a:xfrm>
          <a:prstGeom prst="rect">
            <a:avLst/>
          </a:prstGeom>
          <a:solidFill>
            <a:srgbClr val="00A8CC">
              <a:alpha val="3647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54" name="Google Shape;254;p9"/>
          <p:cNvGrpSpPr/>
          <p:nvPr/>
        </p:nvGrpSpPr>
        <p:grpSpPr>
          <a:xfrm>
            <a:off x="7672383" y="962852"/>
            <a:ext cx="4318725" cy="3380089"/>
            <a:chOff x="7672383" y="1048577"/>
            <a:chExt cx="4318725" cy="3380089"/>
          </a:xfrm>
        </p:grpSpPr>
        <p:sp>
          <p:nvSpPr>
            <p:cNvPr id="255" name="Google Shape;255;p9"/>
            <p:cNvSpPr/>
            <p:nvPr/>
          </p:nvSpPr>
          <p:spPr>
            <a:xfrm>
              <a:off x="8203473" y="1299195"/>
              <a:ext cx="3787635" cy="3129471"/>
            </a:xfrm>
            <a:prstGeom prst="rect">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6" name="Google Shape;256;p9"/>
            <p:cNvSpPr/>
            <p:nvPr/>
          </p:nvSpPr>
          <p:spPr>
            <a:xfrm>
              <a:off x="7672383" y="1048577"/>
              <a:ext cx="1062182" cy="437309"/>
            </a:xfrm>
            <a:prstGeom prst="roundRect">
              <a:avLst>
                <a:gd fmla="val 50000" name="adj"/>
              </a:avLst>
            </a:prstGeom>
            <a:solidFill>
              <a:srgbClr val="01A5B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7" name="Google Shape;257;p9"/>
            <p:cNvSpPr txBox="1"/>
            <p:nvPr/>
          </p:nvSpPr>
          <p:spPr>
            <a:xfrm>
              <a:off x="7886701" y="1088739"/>
              <a:ext cx="70987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501f</a:t>
              </a:r>
              <a:endParaRPr b="0" i="0" sz="1400" u="none" cap="none" strike="noStrike">
                <a:solidFill>
                  <a:srgbClr val="000000"/>
                </a:solidFill>
                <a:latin typeface="Arial"/>
                <a:ea typeface="Arial"/>
                <a:cs typeface="Arial"/>
                <a:sym typeface="Arial"/>
              </a:endParaRPr>
            </a:p>
          </p:txBody>
        </p:sp>
        <p:sp>
          <p:nvSpPr>
            <p:cNvPr id="258" name="Google Shape;258;p9"/>
            <p:cNvSpPr txBox="1"/>
            <p:nvPr/>
          </p:nvSpPr>
          <p:spPr>
            <a:xfrm>
              <a:off x="8506495" y="1471635"/>
              <a:ext cx="3248070"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3A1B3"/>
                  </a:solidFill>
                  <a:latin typeface="Calibri"/>
                  <a:ea typeface="Calibri"/>
                  <a:cs typeface="Calibri"/>
                  <a:sym typeface="Calibri"/>
                </a:rPr>
                <a:t>Program Bantuan Subsidi Pupuk</a:t>
              </a:r>
              <a:endParaRPr b="1" i="0" sz="1800" u="none" cap="none" strike="noStrike">
                <a:solidFill>
                  <a:srgbClr val="03A1B3"/>
                </a:solidFill>
                <a:latin typeface="Calibri"/>
                <a:ea typeface="Calibri"/>
                <a:cs typeface="Calibri"/>
                <a:sym typeface="Calibri"/>
              </a:endParaRPr>
            </a:p>
          </p:txBody>
        </p:sp>
        <p:sp>
          <p:nvSpPr>
            <p:cNvPr id="259" name="Google Shape;259;p9"/>
            <p:cNvSpPr txBox="1"/>
            <p:nvPr/>
          </p:nvSpPr>
          <p:spPr>
            <a:xfrm>
              <a:off x="8587528" y="1898891"/>
              <a:ext cx="3043646" cy="23083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highlight>
                    <a:srgbClr val="FFFFFF"/>
                  </a:highlight>
                  <a:latin typeface="Calibri"/>
                  <a:ea typeface="Calibri"/>
                  <a:cs typeface="Calibri"/>
                  <a:sym typeface="Calibri"/>
                </a:rPr>
                <a:t>Menurut Surat Keputusan Menteri Perindustrian dan Perdagangan RI Nomor 70/MPP/Kep/2/2003, pupuk bersubsidi adalah pupuk yang pengadaan dan penyalurannya mendapat subsidi dari Pemerintah untuk kebutuhan petani yang dilaksanakan atas dasar program pemerintah.</a:t>
              </a:r>
              <a:endParaRPr b="0" i="0" sz="1600" u="none" cap="none" strike="noStrike">
                <a:solidFill>
                  <a:schemeClr val="dk1"/>
                </a:solidFill>
                <a:latin typeface="Calibri"/>
                <a:ea typeface="Calibri"/>
                <a:cs typeface="Calibri"/>
                <a:sym typeface="Calibri"/>
              </a:endParaRPr>
            </a:p>
          </p:txBody>
        </p:sp>
      </p:grpSp>
      <p:grpSp>
        <p:nvGrpSpPr>
          <p:cNvPr id="260" name="Google Shape;260;p9"/>
          <p:cNvGrpSpPr/>
          <p:nvPr/>
        </p:nvGrpSpPr>
        <p:grpSpPr>
          <a:xfrm>
            <a:off x="247384" y="4926412"/>
            <a:ext cx="7956089" cy="1638511"/>
            <a:chOff x="7726088" y="1299195"/>
            <a:chExt cx="4896126" cy="3114602"/>
          </a:xfrm>
        </p:grpSpPr>
        <p:sp>
          <p:nvSpPr>
            <p:cNvPr id="261" name="Google Shape;261;p9"/>
            <p:cNvSpPr/>
            <p:nvPr/>
          </p:nvSpPr>
          <p:spPr>
            <a:xfrm>
              <a:off x="7726088" y="1299195"/>
              <a:ext cx="4896126" cy="3114602"/>
            </a:xfrm>
            <a:prstGeom prst="rect">
              <a:avLst/>
            </a:prstGeom>
            <a:noFill/>
            <a:ln cap="flat" cmpd="sng" w="12700">
              <a:solidFill>
                <a:srgbClr val="00A8C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2" name="Google Shape;262;p9"/>
            <p:cNvSpPr txBox="1"/>
            <p:nvPr/>
          </p:nvSpPr>
          <p:spPr>
            <a:xfrm>
              <a:off x="7794662" y="1411315"/>
              <a:ext cx="4691466" cy="300248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424242"/>
                  </a:solidFill>
                  <a:latin typeface="Calibri"/>
                  <a:ea typeface="Calibri"/>
                  <a:cs typeface="Calibri"/>
                  <a:sym typeface="Calibri"/>
                </a:rPr>
                <a:t>Penyaluran subsidi Pupuk oleh petani dilakukan dengan 2 cara, (sebagai probing pada petani):</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424242"/>
                </a:buClr>
                <a:buSzPts val="1600"/>
                <a:buFont typeface="Calibri"/>
                <a:buAutoNum type="arabicPeriod"/>
              </a:pPr>
              <a:r>
                <a:rPr b="0" i="0" lang="en-US" sz="1600" u="none" cap="none" strike="noStrike">
                  <a:solidFill>
                    <a:srgbClr val="424242"/>
                  </a:solidFill>
                  <a:latin typeface="Calibri"/>
                  <a:ea typeface="Calibri"/>
                  <a:cs typeface="Calibri"/>
                  <a:sym typeface="Calibri"/>
                </a:rPr>
                <a:t>Penebusan pupuk bersubsidi menggunakan Kartu Tani. Kartu Tani digesek pada mesin EDC yang ada di Kios Pengecer dan petani memasukkan PIN sebagai dasar transaksi.</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424242"/>
                </a:buClr>
                <a:buSzPts val="1600"/>
                <a:buFont typeface="Calibri"/>
                <a:buAutoNum type="arabicPeriod"/>
              </a:pPr>
              <a:r>
                <a:rPr b="0" i="0" lang="en-US" sz="1600" u="none" cap="none" strike="noStrike">
                  <a:solidFill>
                    <a:srgbClr val="424242"/>
                  </a:solidFill>
                  <a:latin typeface="Calibri"/>
                  <a:ea typeface="Calibri"/>
                  <a:cs typeface="Calibri"/>
                  <a:sym typeface="Calibri"/>
                </a:rPr>
                <a:t>Penebusan pupuk bersubsidi tanpa menggunakan Kartu Tani, Petani membawa KTP dan menandatangin form penebusan.</a:t>
              </a:r>
              <a:endParaRPr b="0" i="0" sz="1400" u="none" cap="none" strike="noStrike">
                <a:solidFill>
                  <a:srgbClr val="000000"/>
                </a:solidFill>
                <a:latin typeface="Arial"/>
                <a:ea typeface="Arial"/>
                <a:cs typeface="Arial"/>
                <a:sym typeface="Arial"/>
              </a:endParaRPr>
            </a:p>
          </p:txBody>
        </p:sp>
      </p:grpSp>
      <p:pic>
        <p:nvPicPr>
          <p:cNvPr id="263" name="Google Shape;263;p9"/>
          <p:cNvPicPr preferRelativeResize="0"/>
          <p:nvPr/>
        </p:nvPicPr>
        <p:blipFill rotWithShape="1">
          <a:blip r:embed="rId4">
            <a:alphaModFix/>
          </a:blip>
          <a:srcRect b="0" l="0" r="0" t="0"/>
          <a:stretch/>
        </p:blipFill>
        <p:spPr>
          <a:xfrm>
            <a:off x="8475572" y="4570389"/>
            <a:ext cx="3345841" cy="1873671"/>
          </a:xfrm>
          <a:prstGeom prst="rect">
            <a:avLst/>
          </a:prstGeom>
          <a:noFill/>
          <a:ln>
            <a:noFill/>
          </a:ln>
        </p:spPr>
      </p:pic>
      <p:grpSp>
        <p:nvGrpSpPr>
          <p:cNvPr id="264" name="Google Shape;264;p9"/>
          <p:cNvGrpSpPr/>
          <p:nvPr/>
        </p:nvGrpSpPr>
        <p:grpSpPr>
          <a:xfrm>
            <a:off x="8098270" y="5540216"/>
            <a:ext cx="489258" cy="375017"/>
            <a:chOff x="8356922" y="3429000"/>
            <a:chExt cx="676604" cy="381964"/>
          </a:xfrm>
        </p:grpSpPr>
        <p:sp>
          <p:nvSpPr>
            <p:cNvPr id="265" name="Google Shape;265;p9"/>
            <p:cNvSpPr/>
            <p:nvPr/>
          </p:nvSpPr>
          <p:spPr>
            <a:xfrm>
              <a:off x="8356922" y="3429000"/>
              <a:ext cx="381964" cy="381964"/>
            </a:xfrm>
            <a:prstGeom prst="chevron">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6" name="Google Shape;266;p9"/>
            <p:cNvSpPr/>
            <p:nvPr/>
          </p:nvSpPr>
          <p:spPr>
            <a:xfrm>
              <a:off x="8651562" y="3429000"/>
              <a:ext cx="381964" cy="381964"/>
            </a:xfrm>
            <a:prstGeom prst="chevron">
              <a:avLst>
                <a:gd fmla="val 50000" name="adj"/>
              </a:avLst>
            </a:prstGeom>
            <a:solidFill>
              <a:srgbClr val="FFC93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67" name="Google Shape;267;p9"/>
          <p:cNvSpPr txBox="1"/>
          <p:nvPr/>
        </p:nvSpPr>
        <p:spPr>
          <a:xfrm>
            <a:off x="8542117" y="6434308"/>
            <a:ext cx="367347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17A87"/>
                </a:solidFill>
                <a:latin typeface="Calibri"/>
                <a:ea typeface="Calibri"/>
                <a:cs typeface="Calibri"/>
                <a:sym typeface="Calibri"/>
              </a:rPr>
              <a:t>Sumber gambar: https://www.liputan6.com/bisnis/read/4043561/kenapa-wajib-punya-kartu-tani-ini-manfaatnya</a:t>
            </a:r>
            <a:endParaRPr b="0" i="0" sz="1400" u="none" cap="none" strike="noStrike">
              <a:solidFill>
                <a:srgbClr val="000000"/>
              </a:solidFill>
              <a:latin typeface="Arial"/>
              <a:ea typeface="Arial"/>
              <a:cs typeface="Arial"/>
              <a:sym typeface="Arial"/>
            </a:endParaRPr>
          </a:p>
        </p:txBody>
      </p:sp>
      <p:pic>
        <p:nvPicPr>
          <p:cNvPr id="268" name="Google Shape;268;p9"/>
          <p:cNvPicPr preferRelativeResize="0"/>
          <p:nvPr/>
        </p:nvPicPr>
        <p:blipFill rotWithShape="1">
          <a:blip r:embed="rId5">
            <a:alphaModFix/>
          </a:blip>
          <a:srcRect b="0" l="0" r="0" t="0"/>
          <a:stretch/>
        </p:blipFill>
        <p:spPr>
          <a:xfrm>
            <a:off x="11229719" y="3654568"/>
            <a:ext cx="1049691" cy="104969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2022-07-24T08:24:17Z</dcterms:created>
  <dc:creator>I Made Giri Suyasa</dc:creator>
</cp:coreProperties>
</file>